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4" r:id="rId4"/>
    <p:sldId id="272" r:id="rId5"/>
    <p:sldId id="258" r:id="rId6"/>
    <p:sldId id="259" r:id="rId7"/>
    <p:sldId id="273" r:id="rId8"/>
    <p:sldId id="267" r:id="rId9"/>
    <p:sldId id="265" r:id="rId10"/>
    <p:sldId id="263" r:id="rId11"/>
    <p:sldId id="275" r:id="rId12"/>
    <p:sldId id="262" r:id="rId13"/>
    <p:sldId id="269" r:id="rId14"/>
    <p:sldId id="270" r:id="rId15"/>
    <p:sldId id="266" r:id="rId16"/>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85" userDrawn="1">
          <p15:clr>
            <a:srgbClr val="A4A3A4"/>
          </p15:clr>
        </p15:guide>
        <p15:guide id="3" pos="3432" userDrawn="1">
          <p15:clr>
            <a:srgbClr val="A4A3A4"/>
          </p15:clr>
        </p15:guide>
        <p15:guide id="4" pos="10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E6B82"/>
    <a:srgbClr val="AE5A2C"/>
    <a:srgbClr val="FFFFFF"/>
    <a:srgbClr val="AD5225"/>
    <a:srgbClr val="56201E"/>
    <a:srgbClr val="D5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82" autoAdjust="0"/>
    <p:restoredTop sz="94660"/>
  </p:normalViewPr>
  <p:slideViewPr>
    <p:cSldViewPr snapToGrid="0" showGuides="1">
      <p:cViewPr varScale="1">
        <p:scale>
          <a:sx n="82" d="100"/>
          <a:sy n="82" d="100"/>
        </p:scale>
        <p:origin x="840" y="58"/>
      </p:cViewPr>
      <p:guideLst>
        <p:guide orient="horz" pos="2160"/>
        <p:guide pos="3885"/>
        <p:guide pos="3432"/>
        <p:guide pos="1028"/>
      </p:guideLst>
    </p:cSldViewPr>
  </p:slideViewPr>
  <p:notesTextViewPr>
    <p:cViewPr>
      <p:scale>
        <a:sx n="1" d="1"/>
        <a:sy n="1" d="1"/>
      </p:scale>
      <p:origin x="0" y="0"/>
    </p:cViewPr>
  </p:notesTextViewPr>
  <p:sorterViewPr>
    <p:cViewPr>
      <p:scale>
        <a:sx n="91" d="100"/>
        <a:sy n="91"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G>
</file>

<file path=ppt/media/image12.JPG>
</file>

<file path=ppt/media/image13.JPG>
</file>

<file path=ppt/media/image14.JPG>
</file>

<file path=ppt/media/image15.JPG>
</file>

<file path=ppt/media/image16.JPG>
</file>

<file path=ppt/media/image2.JPG>
</file>

<file path=ppt/media/image3.JPG>
</file>

<file path=ppt/media/image4.png>
</file>

<file path=ppt/media/image5.png>
</file>

<file path=ppt/media/image6.png>
</file>

<file path=ppt/media/image7.png>
</file>

<file path=ppt/media/image8.JPG>
</file>

<file path=ppt/media/image9.JPG>
</file>

<file path=ppt/media/media1.wm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endParaRPr lang="zh-CN" altLang="zh-CN"/>
          </a:p>
        </p:txBody>
      </p:sp>
      <p:sp>
        <p:nvSpPr>
          <p:cNvPr id="5" name="Footer Placeholder 4"/>
          <p:cNvSpPr>
            <a:spLocks noGrp="1"/>
          </p:cNvSpPr>
          <p:nvPr>
            <p:ph type="ftr" sz="quarter" idx="11"/>
          </p:nvPr>
        </p:nvSpPr>
        <p:spPr/>
        <p:txBody>
          <a:bodyPr/>
          <a:lstStyle/>
          <a:p>
            <a:endParaRPr lang="zh-CN" altLang="zh-CN"/>
          </a:p>
        </p:txBody>
      </p:sp>
      <p:sp>
        <p:nvSpPr>
          <p:cNvPr id="6" name="Slide Number Placeholder 5"/>
          <p:cNvSpPr>
            <a:spLocks noGrp="1"/>
          </p:cNvSpPr>
          <p:nvPr>
            <p:ph type="sldNum" sz="quarter" idx="12"/>
          </p:nvPr>
        </p:nvSpPr>
        <p:spPr/>
        <p:txBody>
          <a:bodyPr/>
          <a:lstStyle/>
          <a:p>
            <a:fld id="{951F9D18-EB09-4198-98EA-FBDE0D5D0B8B}" type="slidenum">
              <a:rPr lang="zh-CN" altLang="zh-CN" smtClean="0"/>
              <a:pPr/>
              <a:t>‹#›</a:t>
            </a:fld>
            <a:endParaRPr lang="zh-CN" altLang="zh-CN"/>
          </a:p>
        </p:txBody>
      </p:sp>
    </p:spTree>
    <p:extLst>
      <p:ext uri="{BB962C8B-B14F-4D97-AF65-F5344CB8AC3E}">
        <p14:creationId xmlns:p14="http://schemas.microsoft.com/office/powerpoint/2010/main" val="1960363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endParaRPr lang="zh-CN" altLang="zh-CN"/>
          </a:p>
        </p:txBody>
      </p:sp>
      <p:sp>
        <p:nvSpPr>
          <p:cNvPr id="5" name="Footer Placeholder 4"/>
          <p:cNvSpPr>
            <a:spLocks noGrp="1"/>
          </p:cNvSpPr>
          <p:nvPr>
            <p:ph type="ftr" sz="quarter" idx="11"/>
          </p:nvPr>
        </p:nvSpPr>
        <p:spPr/>
        <p:txBody>
          <a:bodyPr/>
          <a:lstStyle/>
          <a:p>
            <a:endParaRPr lang="zh-CN" altLang="zh-CN"/>
          </a:p>
        </p:txBody>
      </p:sp>
      <p:sp>
        <p:nvSpPr>
          <p:cNvPr id="6" name="Slide Number Placeholder 5"/>
          <p:cNvSpPr>
            <a:spLocks noGrp="1"/>
          </p:cNvSpPr>
          <p:nvPr>
            <p:ph type="sldNum" sz="quarter" idx="12"/>
          </p:nvPr>
        </p:nvSpPr>
        <p:spPr/>
        <p:txBody>
          <a:bodyPr/>
          <a:lstStyle/>
          <a:p>
            <a:fld id="{437BC5B2-794E-4705-B223-E996E8B50DD3}" type="slidenum">
              <a:rPr lang="zh-CN" altLang="zh-CN" smtClean="0"/>
              <a:pPr/>
              <a:t>‹#›</a:t>
            </a:fld>
            <a:endParaRPr lang="zh-CN" altLang="zh-CN"/>
          </a:p>
        </p:txBody>
      </p:sp>
    </p:spTree>
    <p:extLst>
      <p:ext uri="{BB962C8B-B14F-4D97-AF65-F5344CB8AC3E}">
        <p14:creationId xmlns:p14="http://schemas.microsoft.com/office/powerpoint/2010/main" val="1830693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endParaRPr lang="zh-CN" altLang="zh-CN"/>
          </a:p>
        </p:txBody>
      </p:sp>
      <p:sp>
        <p:nvSpPr>
          <p:cNvPr id="5" name="Footer Placeholder 4"/>
          <p:cNvSpPr>
            <a:spLocks noGrp="1"/>
          </p:cNvSpPr>
          <p:nvPr>
            <p:ph type="ftr" sz="quarter" idx="11"/>
          </p:nvPr>
        </p:nvSpPr>
        <p:spPr/>
        <p:txBody>
          <a:bodyPr/>
          <a:lstStyle/>
          <a:p>
            <a:endParaRPr lang="zh-CN" altLang="zh-CN"/>
          </a:p>
        </p:txBody>
      </p:sp>
      <p:sp>
        <p:nvSpPr>
          <p:cNvPr id="6" name="Slide Number Placeholder 5"/>
          <p:cNvSpPr>
            <a:spLocks noGrp="1"/>
          </p:cNvSpPr>
          <p:nvPr>
            <p:ph type="sldNum" sz="quarter" idx="12"/>
          </p:nvPr>
        </p:nvSpPr>
        <p:spPr/>
        <p:txBody>
          <a:bodyPr/>
          <a:lstStyle/>
          <a:p>
            <a:fld id="{23E3FCD4-60A6-41F5-8F71-F56C524FA4DE}" type="slidenum">
              <a:rPr lang="zh-CN" altLang="zh-CN" smtClean="0"/>
              <a:pPr/>
              <a:t>‹#›</a:t>
            </a:fld>
            <a:endParaRPr lang="zh-CN" altLang="zh-CN"/>
          </a:p>
        </p:txBody>
      </p:sp>
    </p:spTree>
    <p:extLst>
      <p:ext uri="{BB962C8B-B14F-4D97-AF65-F5344CB8AC3E}">
        <p14:creationId xmlns:p14="http://schemas.microsoft.com/office/powerpoint/2010/main" val="2734654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endParaRPr lang="zh-CN" altLang="zh-CN"/>
          </a:p>
        </p:txBody>
      </p:sp>
      <p:sp>
        <p:nvSpPr>
          <p:cNvPr id="5" name="Footer Placeholder 4"/>
          <p:cNvSpPr>
            <a:spLocks noGrp="1"/>
          </p:cNvSpPr>
          <p:nvPr>
            <p:ph type="ftr" sz="quarter" idx="11"/>
          </p:nvPr>
        </p:nvSpPr>
        <p:spPr/>
        <p:txBody>
          <a:bodyPr/>
          <a:lstStyle/>
          <a:p>
            <a:endParaRPr lang="zh-CN" altLang="zh-CN"/>
          </a:p>
        </p:txBody>
      </p:sp>
      <p:sp>
        <p:nvSpPr>
          <p:cNvPr id="6" name="Slide Number Placeholder 5"/>
          <p:cNvSpPr>
            <a:spLocks noGrp="1"/>
          </p:cNvSpPr>
          <p:nvPr>
            <p:ph type="sldNum" sz="quarter" idx="12"/>
          </p:nvPr>
        </p:nvSpPr>
        <p:spPr/>
        <p:txBody>
          <a:bodyPr/>
          <a:lstStyle/>
          <a:p>
            <a:fld id="{FF1C4013-6110-4D4B-BDE3-1AAFCEDB173E}" type="slidenum">
              <a:rPr lang="zh-CN" altLang="zh-CN" smtClean="0"/>
              <a:pPr/>
              <a:t>‹#›</a:t>
            </a:fld>
            <a:endParaRPr lang="zh-CN" altLang="zh-CN"/>
          </a:p>
        </p:txBody>
      </p:sp>
    </p:spTree>
    <p:extLst>
      <p:ext uri="{BB962C8B-B14F-4D97-AF65-F5344CB8AC3E}">
        <p14:creationId xmlns:p14="http://schemas.microsoft.com/office/powerpoint/2010/main" val="2640414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endParaRPr lang="zh-CN" altLang="zh-CN"/>
          </a:p>
        </p:txBody>
      </p:sp>
      <p:sp>
        <p:nvSpPr>
          <p:cNvPr id="5" name="Footer Placeholder 4"/>
          <p:cNvSpPr>
            <a:spLocks noGrp="1"/>
          </p:cNvSpPr>
          <p:nvPr>
            <p:ph type="ftr" sz="quarter" idx="11"/>
          </p:nvPr>
        </p:nvSpPr>
        <p:spPr/>
        <p:txBody>
          <a:bodyPr/>
          <a:lstStyle/>
          <a:p>
            <a:endParaRPr lang="zh-CN" altLang="zh-CN"/>
          </a:p>
        </p:txBody>
      </p:sp>
      <p:sp>
        <p:nvSpPr>
          <p:cNvPr id="6" name="Slide Number Placeholder 5"/>
          <p:cNvSpPr>
            <a:spLocks noGrp="1"/>
          </p:cNvSpPr>
          <p:nvPr>
            <p:ph type="sldNum" sz="quarter" idx="12"/>
          </p:nvPr>
        </p:nvSpPr>
        <p:spPr/>
        <p:txBody>
          <a:bodyPr/>
          <a:lstStyle/>
          <a:p>
            <a:fld id="{1F53DD78-A5CD-416E-AB6D-9B3A8EC0ABCA}" type="slidenum">
              <a:rPr lang="zh-CN" altLang="zh-CN" smtClean="0"/>
              <a:pPr/>
              <a:t>‹#›</a:t>
            </a:fld>
            <a:endParaRPr lang="zh-CN" altLang="zh-CN"/>
          </a:p>
        </p:txBody>
      </p:sp>
    </p:spTree>
    <p:extLst>
      <p:ext uri="{BB962C8B-B14F-4D97-AF65-F5344CB8AC3E}">
        <p14:creationId xmlns:p14="http://schemas.microsoft.com/office/powerpoint/2010/main" val="2502772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endParaRPr lang="zh-CN" altLang="zh-CN"/>
          </a:p>
        </p:txBody>
      </p:sp>
      <p:sp>
        <p:nvSpPr>
          <p:cNvPr id="6" name="Footer Placeholder 5"/>
          <p:cNvSpPr>
            <a:spLocks noGrp="1"/>
          </p:cNvSpPr>
          <p:nvPr>
            <p:ph type="ftr" sz="quarter" idx="11"/>
          </p:nvPr>
        </p:nvSpPr>
        <p:spPr/>
        <p:txBody>
          <a:bodyPr/>
          <a:lstStyle/>
          <a:p>
            <a:endParaRPr lang="zh-CN" altLang="zh-CN"/>
          </a:p>
        </p:txBody>
      </p:sp>
      <p:sp>
        <p:nvSpPr>
          <p:cNvPr id="7" name="Slide Number Placeholder 6"/>
          <p:cNvSpPr>
            <a:spLocks noGrp="1"/>
          </p:cNvSpPr>
          <p:nvPr>
            <p:ph type="sldNum" sz="quarter" idx="12"/>
          </p:nvPr>
        </p:nvSpPr>
        <p:spPr/>
        <p:txBody>
          <a:bodyPr/>
          <a:lstStyle/>
          <a:p>
            <a:fld id="{C364B739-7AAE-4C72-896E-F4432F11E33E}" type="slidenum">
              <a:rPr lang="zh-CN" altLang="zh-CN" smtClean="0"/>
              <a:pPr/>
              <a:t>‹#›</a:t>
            </a:fld>
            <a:endParaRPr lang="zh-CN" altLang="zh-CN"/>
          </a:p>
        </p:txBody>
      </p:sp>
    </p:spTree>
    <p:extLst>
      <p:ext uri="{BB962C8B-B14F-4D97-AF65-F5344CB8AC3E}">
        <p14:creationId xmlns:p14="http://schemas.microsoft.com/office/powerpoint/2010/main" val="2145542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endParaRPr lang="zh-CN" altLang="zh-CN"/>
          </a:p>
        </p:txBody>
      </p:sp>
      <p:sp>
        <p:nvSpPr>
          <p:cNvPr id="8" name="Footer Placeholder 7"/>
          <p:cNvSpPr>
            <a:spLocks noGrp="1"/>
          </p:cNvSpPr>
          <p:nvPr>
            <p:ph type="ftr" sz="quarter" idx="11"/>
          </p:nvPr>
        </p:nvSpPr>
        <p:spPr/>
        <p:txBody>
          <a:bodyPr/>
          <a:lstStyle/>
          <a:p>
            <a:endParaRPr lang="zh-CN" altLang="zh-CN"/>
          </a:p>
        </p:txBody>
      </p:sp>
      <p:sp>
        <p:nvSpPr>
          <p:cNvPr id="9" name="Slide Number Placeholder 8"/>
          <p:cNvSpPr>
            <a:spLocks noGrp="1"/>
          </p:cNvSpPr>
          <p:nvPr>
            <p:ph type="sldNum" sz="quarter" idx="12"/>
          </p:nvPr>
        </p:nvSpPr>
        <p:spPr/>
        <p:txBody>
          <a:bodyPr/>
          <a:lstStyle/>
          <a:p>
            <a:fld id="{768DE984-AC2B-467E-ADA3-E23CBF15F749}" type="slidenum">
              <a:rPr lang="zh-CN" altLang="zh-CN" smtClean="0"/>
              <a:pPr/>
              <a:t>‹#›</a:t>
            </a:fld>
            <a:endParaRPr lang="zh-CN" altLang="zh-CN"/>
          </a:p>
        </p:txBody>
      </p:sp>
    </p:spTree>
    <p:extLst>
      <p:ext uri="{BB962C8B-B14F-4D97-AF65-F5344CB8AC3E}">
        <p14:creationId xmlns:p14="http://schemas.microsoft.com/office/powerpoint/2010/main" val="3047799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endParaRPr lang="zh-CN" altLang="zh-CN"/>
          </a:p>
        </p:txBody>
      </p:sp>
      <p:sp>
        <p:nvSpPr>
          <p:cNvPr id="4" name="Footer Placeholder 3"/>
          <p:cNvSpPr>
            <a:spLocks noGrp="1"/>
          </p:cNvSpPr>
          <p:nvPr>
            <p:ph type="ftr" sz="quarter" idx="11"/>
          </p:nvPr>
        </p:nvSpPr>
        <p:spPr/>
        <p:txBody>
          <a:bodyPr/>
          <a:lstStyle/>
          <a:p>
            <a:endParaRPr lang="zh-CN" altLang="zh-CN"/>
          </a:p>
        </p:txBody>
      </p:sp>
      <p:sp>
        <p:nvSpPr>
          <p:cNvPr id="5" name="Slide Number Placeholder 4"/>
          <p:cNvSpPr>
            <a:spLocks noGrp="1"/>
          </p:cNvSpPr>
          <p:nvPr>
            <p:ph type="sldNum" sz="quarter" idx="12"/>
          </p:nvPr>
        </p:nvSpPr>
        <p:spPr/>
        <p:txBody>
          <a:bodyPr/>
          <a:lstStyle/>
          <a:p>
            <a:fld id="{9F3FF908-489E-4B9A-AC0B-55B0AA3AB47A}" type="slidenum">
              <a:rPr lang="zh-CN" altLang="zh-CN" smtClean="0"/>
              <a:pPr/>
              <a:t>‹#›</a:t>
            </a:fld>
            <a:endParaRPr lang="zh-CN" altLang="zh-CN"/>
          </a:p>
        </p:txBody>
      </p:sp>
    </p:spTree>
    <p:extLst>
      <p:ext uri="{BB962C8B-B14F-4D97-AF65-F5344CB8AC3E}">
        <p14:creationId xmlns:p14="http://schemas.microsoft.com/office/powerpoint/2010/main" val="9582504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zh-CN" altLang="zh-CN"/>
          </a:p>
        </p:txBody>
      </p:sp>
      <p:sp>
        <p:nvSpPr>
          <p:cNvPr id="3" name="Footer Placeholder 2"/>
          <p:cNvSpPr>
            <a:spLocks noGrp="1"/>
          </p:cNvSpPr>
          <p:nvPr>
            <p:ph type="ftr" sz="quarter" idx="11"/>
          </p:nvPr>
        </p:nvSpPr>
        <p:spPr/>
        <p:txBody>
          <a:bodyPr/>
          <a:lstStyle/>
          <a:p>
            <a:endParaRPr lang="zh-CN" altLang="zh-CN"/>
          </a:p>
        </p:txBody>
      </p:sp>
      <p:sp>
        <p:nvSpPr>
          <p:cNvPr id="4" name="Slide Number Placeholder 3"/>
          <p:cNvSpPr>
            <a:spLocks noGrp="1"/>
          </p:cNvSpPr>
          <p:nvPr>
            <p:ph type="sldNum" sz="quarter" idx="12"/>
          </p:nvPr>
        </p:nvSpPr>
        <p:spPr/>
        <p:txBody>
          <a:bodyPr/>
          <a:lstStyle/>
          <a:p>
            <a:fld id="{B10D1F0F-CA14-4EF9-9546-5346BD297DAD}" type="slidenum">
              <a:rPr lang="zh-CN" altLang="zh-CN" smtClean="0"/>
              <a:pPr/>
              <a:t>‹#›</a:t>
            </a:fld>
            <a:endParaRPr lang="zh-CN" altLang="zh-CN"/>
          </a:p>
        </p:txBody>
      </p:sp>
    </p:spTree>
    <p:extLst>
      <p:ext uri="{BB962C8B-B14F-4D97-AF65-F5344CB8AC3E}">
        <p14:creationId xmlns:p14="http://schemas.microsoft.com/office/powerpoint/2010/main" val="2494537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endParaRPr lang="zh-CN" altLang="zh-CN"/>
          </a:p>
        </p:txBody>
      </p:sp>
      <p:sp>
        <p:nvSpPr>
          <p:cNvPr id="6" name="Footer Placeholder 5"/>
          <p:cNvSpPr>
            <a:spLocks noGrp="1"/>
          </p:cNvSpPr>
          <p:nvPr>
            <p:ph type="ftr" sz="quarter" idx="11"/>
          </p:nvPr>
        </p:nvSpPr>
        <p:spPr/>
        <p:txBody>
          <a:bodyPr/>
          <a:lstStyle/>
          <a:p>
            <a:endParaRPr lang="zh-CN" altLang="zh-CN"/>
          </a:p>
        </p:txBody>
      </p:sp>
      <p:sp>
        <p:nvSpPr>
          <p:cNvPr id="7" name="Slide Number Placeholder 6"/>
          <p:cNvSpPr>
            <a:spLocks noGrp="1"/>
          </p:cNvSpPr>
          <p:nvPr>
            <p:ph type="sldNum" sz="quarter" idx="12"/>
          </p:nvPr>
        </p:nvSpPr>
        <p:spPr/>
        <p:txBody>
          <a:bodyPr/>
          <a:lstStyle/>
          <a:p>
            <a:fld id="{C60EC7BB-0DE0-4DA0-9842-9A6F440BE07F}" type="slidenum">
              <a:rPr lang="zh-CN" altLang="zh-CN" smtClean="0"/>
              <a:pPr/>
              <a:t>‹#›</a:t>
            </a:fld>
            <a:endParaRPr lang="zh-CN" altLang="zh-CN"/>
          </a:p>
        </p:txBody>
      </p:sp>
    </p:spTree>
    <p:extLst>
      <p:ext uri="{BB962C8B-B14F-4D97-AF65-F5344CB8AC3E}">
        <p14:creationId xmlns:p14="http://schemas.microsoft.com/office/powerpoint/2010/main" val="3956358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endParaRPr lang="zh-CN" altLang="zh-CN"/>
          </a:p>
        </p:txBody>
      </p:sp>
      <p:sp>
        <p:nvSpPr>
          <p:cNvPr id="6" name="Footer Placeholder 5"/>
          <p:cNvSpPr>
            <a:spLocks noGrp="1"/>
          </p:cNvSpPr>
          <p:nvPr>
            <p:ph type="ftr" sz="quarter" idx="11"/>
          </p:nvPr>
        </p:nvSpPr>
        <p:spPr/>
        <p:txBody>
          <a:bodyPr/>
          <a:lstStyle/>
          <a:p>
            <a:endParaRPr lang="zh-CN" altLang="zh-CN"/>
          </a:p>
        </p:txBody>
      </p:sp>
      <p:sp>
        <p:nvSpPr>
          <p:cNvPr id="7" name="Slide Number Placeholder 6"/>
          <p:cNvSpPr>
            <a:spLocks noGrp="1"/>
          </p:cNvSpPr>
          <p:nvPr>
            <p:ph type="sldNum" sz="quarter" idx="12"/>
          </p:nvPr>
        </p:nvSpPr>
        <p:spPr/>
        <p:txBody>
          <a:bodyPr/>
          <a:lstStyle/>
          <a:p>
            <a:fld id="{1E228A7A-D3AB-4464-8DAF-4D845C52D6FD}" type="slidenum">
              <a:rPr lang="zh-CN" altLang="zh-CN" smtClean="0"/>
              <a:pPr/>
              <a:t>‹#›</a:t>
            </a:fld>
            <a:endParaRPr lang="zh-CN" altLang="zh-CN"/>
          </a:p>
        </p:txBody>
      </p:sp>
    </p:spTree>
    <p:extLst>
      <p:ext uri="{BB962C8B-B14F-4D97-AF65-F5344CB8AC3E}">
        <p14:creationId xmlns:p14="http://schemas.microsoft.com/office/powerpoint/2010/main" val="3700756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zh-C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zh-C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E7A961-27F8-4029-AF6A-6465A4507E24}" type="slidenum">
              <a:rPr lang="zh-CN" altLang="zh-CN" smtClean="0"/>
              <a:pPr/>
              <a:t>‹#›</a:t>
            </a:fld>
            <a:endParaRPr lang="zh-CN" altLang="zh-CN"/>
          </a:p>
        </p:txBody>
      </p:sp>
    </p:spTree>
    <p:extLst>
      <p:ext uri="{BB962C8B-B14F-4D97-AF65-F5344CB8AC3E}">
        <p14:creationId xmlns:p14="http://schemas.microsoft.com/office/powerpoint/2010/main" val="1953628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561"/>
            <a:ext cx="12192000" cy="6858000"/>
          </a:xfrm>
          <a:prstGeom prst="rect">
            <a:avLst/>
          </a:prstGeom>
        </p:spPr>
      </p:pic>
      <p:sp>
        <p:nvSpPr>
          <p:cNvPr id="3" name="文本框 2"/>
          <p:cNvSpPr txBox="1"/>
          <p:nvPr/>
        </p:nvSpPr>
        <p:spPr>
          <a:xfrm>
            <a:off x="3719735" y="2708920"/>
            <a:ext cx="5190999" cy="2893100"/>
          </a:xfrm>
          <a:prstGeom prst="rect">
            <a:avLst/>
          </a:prstGeom>
          <a:noFill/>
        </p:spPr>
        <p:txBody>
          <a:bodyPr wrap="square" rtlCol="0">
            <a:spAutoFit/>
          </a:bodyPr>
          <a:lstStyle/>
          <a:p>
            <a:pPr algn="ctr"/>
            <a:r>
              <a:rPr lang="zh-CN" altLang="en-US" sz="6600" spc="300" dirty="0">
                <a:solidFill>
                  <a:schemeClr val="bg1"/>
                </a:solidFill>
              </a:rPr>
              <a:t>秘境之旅</a:t>
            </a:r>
            <a:endParaRPr lang="en-US" altLang="zh-CN" sz="6600" spc="300" dirty="0">
              <a:solidFill>
                <a:schemeClr val="bg1"/>
              </a:solidFill>
            </a:endParaRPr>
          </a:p>
          <a:p>
            <a:pPr algn="ctr"/>
            <a:r>
              <a:rPr lang="en-US" altLang="zh-CN" sz="3600" spc="300" dirty="0">
                <a:solidFill>
                  <a:schemeClr val="bg1"/>
                </a:solidFill>
                <a:latin typeface="华文琥珀" panose="02010800040101010101" pitchFamily="2" charset="-122"/>
                <a:ea typeface="华文琥珀" panose="02010800040101010101" pitchFamily="2" charset="-122"/>
              </a:rPr>
              <a:t>The sixth group</a:t>
            </a:r>
            <a:endParaRPr lang="zh-CN" altLang="en-US" sz="3600" spc="130" dirty="0">
              <a:solidFill>
                <a:srgbClr val="D5D5D5"/>
              </a:solidFill>
              <a:latin typeface="Calibri Light" panose="020F0302020204030204" pitchFamily="34" charset="0"/>
            </a:endParaRPr>
          </a:p>
          <a:p>
            <a:pPr algn="ctr"/>
            <a:endParaRPr lang="zh-CN" altLang="en-US" sz="4000" spc="300" dirty="0">
              <a:solidFill>
                <a:schemeClr val="bg1"/>
              </a:solidFill>
            </a:endParaRPr>
          </a:p>
          <a:p>
            <a:pPr algn="ctr"/>
            <a:r>
              <a:rPr lang="zh-CN" altLang="en-US" sz="4000" spc="300" dirty="0">
                <a:solidFill>
                  <a:schemeClr val="bg1"/>
                </a:solidFill>
              </a:rPr>
              <a:t>      </a:t>
            </a:r>
            <a:endParaRPr lang="zh-CN" altLang="en-US" sz="2400" spc="300" dirty="0">
              <a:solidFill>
                <a:schemeClr val="bg1"/>
              </a:solidFill>
              <a:latin typeface="华文琥珀" panose="02010800040101010101" pitchFamily="2" charset="-122"/>
              <a:ea typeface="华文琥珀" panose="020108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6" name="椭圆 5"/>
          <p:cNvSpPr/>
          <p:nvPr/>
        </p:nvSpPr>
        <p:spPr>
          <a:xfrm>
            <a:off x="522288" y="2743200"/>
            <a:ext cx="723900" cy="723900"/>
          </a:xfrm>
          <a:prstGeom prst="ellipse">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椭圆 8"/>
          <p:cNvSpPr/>
          <p:nvPr/>
        </p:nvSpPr>
        <p:spPr>
          <a:xfrm>
            <a:off x="4209746" y="2718316"/>
            <a:ext cx="405193" cy="405368"/>
          </a:xfrm>
          <a:prstGeom prst="ellipse">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椭圆 9"/>
          <p:cNvSpPr/>
          <p:nvPr/>
        </p:nvSpPr>
        <p:spPr>
          <a:xfrm>
            <a:off x="5574089" y="3023632"/>
            <a:ext cx="405193" cy="405368"/>
          </a:xfrm>
          <a:prstGeom prst="ellipse">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矩形 11">
            <a:extLst>
              <a:ext uri="{FF2B5EF4-FFF2-40B4-BE49-F238E27FC236}">
                <a16:creationId xmlns:a16="http://schemas.microsoft.com/office/drawing/2014/main" id="{1AB0AD7B-EDC6-4469-AFA7-F749A7EE9B3D}"/>
              </a:ext>
            </a:extLst>
          </p:cNvPr>
          <p:cNvSpPr/>
          <p:nvPr/>
        </p:nvSpPr>
        <p:spPr>
          <a:xfrm>
            <a:off x="212097" y="-152400"/>
            <a:ext cx="5361992" cy="7239000"/>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文本框 12">
            <a:extLst>
              <a:ext uri="{FF2B5EF4-FFF2-40B4-BE49-F238E27FC236}">
                <a16:creationId xmlns:a16="http://schemas.microsoft.com/office/drawing/2014/main" id="{29E1642A-B3CA-4864-815C-35402B213D06}"/>
              </a:ext>
            </a:extLst>
          </p:cNvPr>
          <p:cNvSpPr txBox="1"/>
          <p:nvPr/>
        </p:nvSpPr>
        <p:spPr>
          <a:xfrm>
            <a:off x="212097" y="1185124"/>
            <a:ext cx="5361992" cy="5428858"/>
          </a:xfrm>
          <a:prstGeom prst="rect">
            <a:avLst/>
          </a:prstGeom>
          <a:noFill/>
        </p:spPr>
        <p:txBody>
          <a:bodyPr wrap="square" rtlCol="0">
            <a:spAutoFit/>
          </a:bodyPr>
          <a:lstStyle/>
          <a:p>
            <a:pPr lvl="0" algn="just">
              <a:lnSpc>
                <a:spcPct val="150000"/>
              </a:lnSpc>
            </a:pPr>
            <a:r>
              <a:rPr lang="zh-CN" altLang="en-US" spc="130" dirty="0">
                <a:solidFill>
                  <a:prstClr val="white"/>
                </a:solidFill>
                <a:latin typeface="+mn-ea"/>
                <a:ea typeface="+mn-ea"/>
              </a:rPr>
              <a:t>换帧速率与循环换帧：在需要动画效果的游戏元素中，都设有帧计数变量</a:t>
            </a:r>
            <a:r>
              <a:rPr lang="en-US" altLang="zh-CN" spc="130" dirty="0">
                <a:solidFill>
                  <a:prstClr val="white"/>
                </a:solidFill>
                <a:latin typeface="+mn-ea"/>
                <a:ea typeface="+mn-ea"/>
              </a:rPr>
              <a:t>int </a:t>
            </a:r>
            <a:r>
              <a:rPr lang="en-US" altLang="zh-CN" spc="130" dirty="0" err="1">
                <a:solidFill>
                  <a:prstClr val="white"/>
                </a:solidFill>
                <a:latin typeface="+mn-ea"/>
                <a:ea typeface="+mn-ea"/>
              </a:rPr>
              <a:t>curFrame</a:t>
            </a:r>
            <a:r>
              <a:rPr lang="zh-CN" altLang="en-US" spc="130" dirty="0">
                <a:solidFill>
                  <a:prstClr val="white"/>
                </a:solidFill>
                <a:latin typeface="+mn-ea"/>
                <a:ea typeface="+mn-ea"/>
              </a:rPr>
              <a:t>，</a:t>
            </a:r>
            <a:r>
              <a:rPr lang="en-US" altLang="zh-CN" spc="130" dirty="0">
                <a:solidFill>
                  <a:prstClr val="white"/>
                </a:solidFill>
                <a:latin typeface="+mn-ea"/>
                <a:ea typeface="+mn-ea"/>
              </a:rPr>
              <a:t>int </a:t>
            </a:r>
            <a:r>
              <a:rPr lang="en-US" altLang="zh-CN" spc="130" dirty="0" err="1">
                <a:solidFill>
                  <a:prstClr val="white"/>
                </a:solidFill>
                <a:latin typeface="+mn-ea"/>
                <a:ea typeface="+mn-ea"/>
              </a:rPr>
              <a:t>elapsedFrame</a:t>
            </a:r>
            <a:r>
              <a:rPr lang="zh-CN" altLang="en-US" spc="130" dirty="0">
                <a:solidFill>
                  <a:prstClr val="white"/>
                </a:solidFill>
                <a:latin typeface="+mn-ea"/>
                <a:ea typeface="+mn-ea"/>
              </a:rPr>
              <a:t>和</a:t>
            </a:r>
            <a:r>
              <a:rPr lang="en-US" altLang="zh-CN" spc="130" dirty="0">
                <a:solidFill>
                  <a:prstClr val="white"/>
                </a:solidFill>
                <a:latin typeface="+mn-ea"/>
                <a:ea typeface="+mn-ea"/>
              </a:rPr>
              <a:t>int </a:t>
            </a:r>
            <a:r>
              <a:rPr lang="en-US" altLang="zh-CN" spc="130" dirty="0" err="1">
                <a:solidFill>
                  <a:prstClr val="white"/>
                </a:solidFill>
                <a:latin typeface="+mn-ea"/>
                <a:ea typeface="+mn-ea"/>
              </a:rPr>
              <a:t>frameCount</a:t>
            </a:r>
            <a:r>
              <a:rPr lang="zh-CN" altLang="en-US" spc="130" dirty="0">
                <a:solidFill>
                  <a:prstClr val="white"/>
                </a:solidFill>
                <a:latin typeface="+mn-ea"/>
                <a:ea typeface="+mn-ea"/>
              </a:rPr>
              <a:t>。</a:t>
            </a:r>
            <a:r>
              <a:rPr lang="en-US" altLang="zh-CN" spc="130" dirty="0" err="1">
                <a:solidFill>
                  <a:prstClr val="white"/>
                </a:solidFill>
                <a:latin typeface="+mn-ea"/>
                <a:ea typeface="+mn-ea"/>
              </a:rPr>
              <a:t>curFrame</a:t>
            </a:r>
            <a:r>
              <a:rPr lang="zh-CN" altLang="en-US" spc="130" dirty="0">
                <a:solidFill>
                  <a:prstClr val="white"/>
                </a:solidFill>
                <a:latin typeface="+mn-ea"/>
                <a:ea typeface="+mn-ea"/>
              </a:rPr>
              <a:t>是当前所显示的帧在该元素帧列表中的编号，</a:t>
            </a:r>
            <a:r>
              <a:rPr lang="en-US" altLang="zh-CN" spc="130" dirty="0" err="1">
                <a:solidFill>
                  <a:prstClr val="white"/>
                </a:solidFill>
                <a:latin typeface="+mn-ea"/>
                <a:ea typeface="+mn-ea"/>
              </a:rPr>
              <a:t>elapsedFrame</a:t>
            </a:r>
            <a:r>
              <a:rPr lang="zh-CN" altLang="en-US" spc="130" dirty="0">
                <a:solidFill>
                  <a:prstClr val="white"/>
                </a:solidFill>
                <a:latin typeface="+mn-ea"/>
                <a:ea typeface="+mn-ea"/>
              </a:rPr>
              <a:t>是与整个游戏进程换帧的同步计数，其速率由</a:t>
            </a:r>
            <a:r>
              <a:rPr lang="en-US" altLang="zh-CN" spc="130" dirty="0" err="1">
                <a:solidFill>
                  <a:prstClr val="white"/>
                </a:solidFill>
                <a:latin typeface="+mn-ea"/>
                <a:ea typeface="+mn-ea"/>
              </a:rPr>
              <a:t>MainWindow</a:t>
            </a:r>
            <a:r>
              <a:rPr lang="zh-CN" altLang="en-US" spc="130" dirty="0">
                <a:solidFill>
                  <a:prstClr val="white"/>
                </a:solidFill>
                <a:latin typeface="+mn-ea"/>
                <a:ea typeface="+mn-ea"/>
              </a:rPr>
              <a:t>函数的</a:t>
            </a:r>
            <a:r>
              <a:rPr lang="en-US" altLang="zh-CN" spc="130" dirty="0" err="1">
                <a:solidFill>
                  <a:prstClr val="white"/>
                </a:solidFill>
                <a:latin typeface="+mn-ea"/>
                <a:ea typeface="+mn-ea"/>
              </a:rPr>
              <a:t>QTimer</a:t>
            </a:r>
            <a:r>
              <a:rPr lang="en-US" altLang="zh-CN" spc="130" dirty="0">
                <a:solidFill>
                  <a:prstClr val="white"/>
                </a:solidFill>
                <a:latin typeface="+mn-ea"/>
                <a:ea typeface="+mn-ea"/>
              </a:rPr>
              <a:t> timer</a:t>
            </a:r>
            <a:r>
              <a:rPr lang="zh-CN" altLang="en-US" spc="130" dirty="0">
                <a:solidFill>
                  <a:prstClr val="white"/>
                </a:solidFill>
                <a:latin typeface="+mn-ea"/>
                <a:ea typeface="+mn-ea"/>
              </a:rPr>
              <a:t>对象决定，</a:t>
            </a:r>
            <a:r>
              <a:rPr lang="en-US" altLang="zh-CN" spc="130" dirty="0" err="1">
                <a:solidFill>
                  <a:prstClr val="white"/>
                </a:solidFill>
                <a:latin typeface="+mn-ea"/>
                <a:ea typeface="+mn-ea"/>
              </a:rPr>
              <a:t>curFame</a:t>
            </a:r>
            <a:r>
              <a:rPr lang="zh-CN" altLang="en-US" spc="130" dirty="0">
                <a:solidFill>
                  <a:prstClr val="white"/>
                </a:solidFill>
                <a:latin typeface="+mn-ea"/>
                <a:ea typeface="+mn-ea"/>
              </a:rPr>
              <a:t>与</a:t>
            </a:r>
            <a:r>
              <a:rPr lang="en-US" altLang="zh-CN" spc="130" dirty="0" err="1">
                <a:solidFill>
                  <a:prstClr val="white"/>
                </a:solidFill>
                <a:latin typeface="+mn-ea"/>
                <a:ea typeface="+mn-ea"/>
              </a:rPr>
              <a:t>elapsedFrame</a:t>
            </a:r>
            <a:r>
              <a:rPr lang="zh-CN" altLang="en-US" spc="130" dirty="0">
                <a:solidFill>
                  <a:prstClr val="white"/>
                </a:solidFill>
                <a:latin typeface="+mn-ea"/>
                <a:ea typeface="+mn-ea"/>
              </a:rPr>
              <a:t>配合，可以实现游戏元素与游戏进程不同步换帧，即可以调整游戏元素换帧的相对速率；</a:t>
            </a:r>
            <a:r>
              <a:rPr lang="en-US" altLang="zh-CN" spc="130" dirty="0" err="1">
                <a:solidFill>
                  <a:prstClr val="white"/>
                </a:solidFill>
                <a:latin typeface="+mn-ea"/>
                <a:ea typeface="+mn-ea"/>
              </a:rPr>
              <a:t>framCount</a:t>
            </a:r>
            <a:r>
              <a:rPr lang="zh-CN" altLang="en-US" spc="130" dirty="0">
                <a:solidFill>
                  <a:prstClr val="white"/>
                </a:solidFill>
                <a:latin typeface="+mn-ea"/>
                <a:ea typeface="+mn-ea"/>
              </a:rPr>
              <a:t>是对游戏元素所拥有的总帧数的计数，当</a:t>
            </a:r>
            <a:r>
              <a:rPr lang="en-US" altLang="zh-CN" spc="130" dirty="0" err="1">
                <a:solidFill>
                  <a:prstClr val="white"/>
                </a:solidFill>
                <a:latin typeface="+mn-ea"/>
                <a:ea typeface="+mn-ea"/>
              </a:rPr>
              <a:t>curFrame</a:t>
            </a:r>
            <a:r>
              <a:rPr lang="zh-CN" altLang="en-US" spc="130" dirty="0">
                <a:solidFill>
                  <a:prstClr val="white"/>
                </a:solidFill>
                <a:latin typeface="+mn-ea"/>
                <a:ea typeface="+mn-ea"/>
              </a:rPr>
              <a:t>计数到等于</a:t>
            </a:r>
            <a:r>
              <a:rPr lang="en-US" altLang="zh-CN" spc="130" dirty="0" err="1">
                <a:solidFill>
                  <a:prstClr val="white"/>
                </a:solidFill>
                <a:latin typeface="+mn-ea"/>
                <a:ea typeface="+mn-ea"/>
              </a:rPr>
              <a:t>frameCount</a:t>
            </a:r>
            <a:r>
              <a:rPr lang="zh-CN" altLang="en-US" spc="130" dirty="0">
                <a:solidFill>
                  <a:prstClr val="white"/>
                </a:solidFill>
                <a:latin typeface="+mn-ea"/>
                <a:ea typeface="+mn-ea"/>
              </a:rPr>
              <a:t>时，</a:t>
            </a:r>
            <a:r>
              <a:rPr lang="en-US" altLang="zh-CN" spc="130" dirty="0" err="1">
                <a:solidFill>
                  <a:prstClr val="white"/>
                </a:solidFill>
                <a:latin typeface="+mn-ea"/>
                <a:ea typeface="+mn-ea"/>
              </a:rPr>
              <a:t>curFrame</a:t>
            </a:r>
            <a:r>
              <a:rPr lang="zh-CN" altLang="en-US" spc="130" dirty="0">
                <a:solidFill>
                  <a:prstClr val="white"/>
                </a:solidFill>
                <a:latin typeface="+mn-ea"/>
                <a:ea typeface="+mn-ea"/>
              </a:rPr>
              <a:t>和</a:t>
            </a:r>
            <a:r>
              <a:rPr lang="en-US" altLang="zh-CN" spc="130" dirty="0" err="1">
                <a:solidFill>
                  <a:prstClr val="white"/>
                </a:solidFill>
                <a:latin typeface="+mn-ea"/>
                <a:ea typeface="+mn-ea"/>
              </a:rPr>
              <a:t>elapsedFrame</a:t>
            </a:r>
            <a:r>
              <a:rPr lang="zh-CN" altLang="en-US" spc="130" dirty="0">
                <a:solidFill>
                  <a:prstClr val="white"/>
                </a:solidFill>
                <a:latin typeface="+mn-ea"/>
                <a:ea typeface="+mn-ea"/>
              </a:rPr>
              <a:t>同时清零，即元素所显示帧返回第一帧，从而实现元素的循环换帧。</a:t>
            </a:r>
            <a:endParaRPr kumimoji="0" lang="zh-CN" altLang="en-US" b="0" i="0" u="none" strike="noStrike" kern="1200" cap="none" spc="130" normalizeH="0" baseline="0" noProof="0" dirty="0">
              <a:ln>
                <a:noFill/>
              </a:ln>
              <a:solidFill>
                <a:prstClr val="white"/>
              </a:solidFill>
              <a:effectLst/>
              <a:uLnTx/>
              <a:uFillTx/>
              <a:latin typeface="+mn-ea"/>
              <a:ea typeface="+mn-ea"/>
              <a:cs typeface="+mn-cs"/>
            </a:endParaRPr>
          </a:p>
        </p:txBody>
      </p:sp>
      <p:sp>
        <p:nvSpPr>
          <p:cNvPr id="14" name="文本框 13">
            <a:extLst>
              <a:ext uri="{FF2B5EF4-FFF2-40B4-BE49-F238E27FC236}">
                <a16:creationId xmlns:a16="http://schemas.microsoft.com/office/drawing/2014/main" id="{1EC8006C-9880-49DB-9152-C757542D65F6}"/>
              </a:ext>
            </a:extLst>
          </p:cNvPr>
          <p:cNvSpPr txBox="1"/>
          <p:nvPr/>
        </p:nvSpPr>
        <p:spPr>
          <a:xfrm>
            <a:off x="408817" y="433304"/>
            <a:ext cx="4968552" cy="523220"/>
          </a:xfrm>
          <a:prstGeom prst="rect">
            <a:avLst/>
          </a:prstGeom>
          <a:noFill/>
        </p:spPr>
        <p:txBody>
          <a:bodyPr wrap="square" rtlCol="0">
            <a:spAutoFit/>
          </a:bodyPr>
          <a:lstStyle/>
          <a:p>
            <a:pPr lvl="0" algn="ctr"/>
            <a:r>
              <a:rPr lang="zh-CN" altLang="en-US" sz="2800" b="1" spc="130" dirty="0">
                <a:solidFill>
                  <a:prstClr val="white"/>
                </a:solidFill>
                <a:latin typeface="宋体" panose="02010600030101010101" pitchFamily="2" charset="-122"/>
              </a:rPr>
              <a:t>帧动画设计</a:t>
            </a:r>
            <a:r>
              <a:rPr kumimoji="0" lang="zh-CN" altLang="en-US" sz="2800" b="0" i="0" u="none" strike="noStrike" kern="1200" cap="none" spc="13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rPr>
              <a:t>：</a:t>
            </a:r>
            <a:endParaRPr kumimoji="0" lang="zh-CN" altLang="en-US" sz="2800" b="0" i="0" u="none" strike="noStrike" kern="1200" cap="none" spc="300" normalizeH="0" baseline="0" noProof="0" dirty="0">
              <a:ln>
                <a:noFill/>
              </a:ln>
              <a:solidFill>
                <a:prstClr val="white"/>
              </a:solidFill>
              <a:effectLst/>
              <a:uLnTx/>
              <a:uFillTx/>
              <a:latin typeface="宋体" panose="02010600030101010101" pitchFamily="2" charset="-122"/>
              <a:ea typeface="宋体" panose="02010600030101010101" pitchFamily="2" charset="-122"/>
              <a:cs typeface="+mn-cs"/>
            </a:endParaRPr>
          </a:p>
        </p:txBody>
      </p:sp>
    </p:spTree>
    <p:extLst>
      <p:ext uri="{BB962C8B-B14F-4D97-AF65-F5344CB8AC3E}">
        <p14:creationId xmlns:p14="http://schemas.microsoft.com/office/powerpoint/2010/main" val="13410453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4" name="矩形 3"/>
          <p:cNvSpPr/>
          <p:nvPr/>
        </p:nvSpPr>
        <p:spPr>
          <a:xfrm>
            <a:off x="7147249" y="-190500"/>
            <a:ext cx="4721290" cy="7239000"/>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7324531" y="917408"/>
            <a:ext cx="4366726" cy="5844357"/>
          </a:xfrm>
          <a:prstGeom prst="rect">
            <a:avLst/>
          </a:prstGeom>
          <a:noFill/>
        </p:spPr>
        <p:txBody>
          <a:bodyPr wrap="square" rtlCol="0">
            <a:spAutoFit/>
          </a:bodyPr>
          <a:lstStyle/>
          <a:p>
            <a:pPr algn="just">
              <a:lnSpc>
                <a:spcPct val="150000"/>
              </a:lnSpc>
            </a:pPr>
            <a:r>
              <a:rPr lang="zh-CN" altLang="en-US" spc="130" dirty="0">
                <a:solidFill>
                  <a:schemeClr val="bg1"/>
                </a:solidFill>
                <a:latin typeface="+mj-ea"/>
                <a:ea typeface="+mj-ea"/>
              </a:rPr>
              <a:t>  通过时间和空间两个维度分别进行规定范围内的随意，使得游戏中的所有元素的出现达到符合体验的随机效果。</a:t>
            </a:r>
            <a:endParaRPr lang="en-US" altLang="zh-CN" spc="130" dirty="0">
              <a:solidFill>
                <a:schemeClr val="bg1"/>
              </a:solidFill>
              <a:latin typeface="+mj-ea"/>
              <a:ea typeface="+mj-ea"/>
            </a:endParaRPr>
          </a:p>
          <a:p>
            <a:pPr algn="just">
              <a:lnSpc>
                <a:spcPct val="150000"/>
              </a:lnSpc>
            </a:pPr>
            <a:r>
              <a:rPr lang="en-US" altLang="zh-CN" spc="130" dirty="0">
                <a:solidFill>
                  <a:schemeClr val="bg1"/>
                </a:solidFill>
                <a:latin typeface="+mj-ea"/>
                <a:ea typeface="+mj-ea"/>
              </a:rPr>
              <a:t>  </a:t>
            </a:r>
            <a:r>
              <a:rPr lang="en-US" altLang="zh-CN" spc="130" dirty="0" err="1">
                <a:solidFill>
                  <a:schemeClr val="bg1"/>
                </a:solidFill>
                <a:latin typeface="+mj-ea"/>
                <a:ea typeface="+mj-ea"/>
              </a:rPr>
              <a:t>QStone</a:t>
            </a:r>
            <a:r>
              <a:rPr lang="zh-CN" altLang="en-US" spc="130" dirty="0">
                <a:solidFill>
                  <a:schemeClr val="bg1"/>
                </a:solidFill>
                <a:latin typeface="+mj-ea"/>
                <a:ea typeface="+mj-ea"/>
              </a:rPr>
              <a:t>类包含一个静态随机数</a:t>
            </a:r>
            <a:r>
              <a:rPr lang="en-US" altLang="zh-CN" spc="130" dirty="0">
                <a:solidFill>
                  <a:schemeClr val="bg1"/>
                </a:solidFill>
                <a:latin typeface="+mj-ea"/>
                <a:ea typeface="+mj-ea"/>
              </a:rPr>
              <a:t>static int </a:t>
            </a:r>
            <a:r>
              <a:rPr lang="en-US" altLang="zh-CN" spc="130" dirty="0" err="1">
                <a:solidFill>
                  <a:schemeClr val="bg1"/>
                </a:solidFill>
                <a:latin typeface="+mj-ea"/>
                <a:ea typeface="+mj-ea"/>
              </a:rPr>
              <a:t>lastRandom</a:t>
            </a:r>
            <a:r>
              <a:rPr lang="zh-CN" altLang="en-US" spc="130" dirty="0">
                <a:solidFill>
                  <a:schemeClr val="bg1"/>
                </a:solidFill>
                <a:latin typeface="+mj-ea"/>
                <a:ea typeface="+mj-ea"/>
              </a:rPr>
              <a:t>和一个包含</a:t>
            </a:r>
            <a:r>
              <a:rPr lang="en-US" altLang="zh-CN" spc="130" dirty="0">
                <a:solidFill>
                  <a:schemeClr val="bg1"/>
                </a:solidFill>
                <a:latin typeface="+mj-ea"/>
                <a:ea typeface="+mj-ea"/>
              </a:rPr>
              <a:t>80</a:t>
            </a:r>
            <a:r>
              <a:rPr lang="zh-CN" altLang="en-US" spc="130" dirty="0">
                <a:solidFill>
                  <a:schemeClr val="bg1"/>
                </a:solidFill>
                <a:latin typeface="+mj-ea"/>
                <a:ea typeface="+mj-ea"/>
              </a:rPr>
              <a:t>个一维整型数的常数组</a:t>
            </a:r>
            <a:r>
              <a:rPr lang="en-US" altLang="zh-CN" spc="130" dirty="0">
                <a:solidFill>
                  <a:schemeClr val="bg1"/>
                </a:solidFill>
                <a:latin typeface="+mj-ea"/>
                <a:ea typeface="+mj-ea"/>
              </a:rPr>
              <a:t>const </a:t>
            </a:r>
            <a:r>
              <a:rPr lang="en-US" altLang="zh-CN" spc="130" dirty="0" err="1">
                <a:solidFill>
                  <a:schemeClr val="bg1"/>
                </a:solidFill>
                <a:latin typeface="+mj-ea"/>
                <a:ea typeface="+mj-ea"/>
              </a:rPr>
              <a:t>qreal</a:t>
            </a:r>
            <a:r>
              <a:rPr lang="en-US" altLang="zh-CN" spc="130" dirty="0">
                <a:solidFill>
                  <a:schemeClr val="bg1"/>
                </a:solidFill>
                <a:latin typeface="+mj-ea"/>
                <a:ea typeface="+mj-ea"/>
              </a:rPr>
              <a:t> </a:t>
            </a:r>
            <a:r>
              <a:rPr lang="en-US" altLang="zh-CN" spc="130" dirty="0" err="1">
                <a:solidFill>
                  <a:schemeClr val="bg1"/>
                </a:solidFill>
                <a:latin typeface="+mj-ea"/>
                <a:ea typeface="+mj-ea"/>
              </a:rPr>
              <a:t>randomY</a:t>
            </a:r>
            <a:r>
              <a:rPr lang="en-US" altLang="zh-CN" spc="130" dirty="0">
                <a:solidFill>
                  <a:schemeClr val="bg1"/>
                </a:solidFill>
                <a:latin typeface="+mj-ea"/>
                <a:ea typeface="+mj-ea"/>
              </a:rPr>
              <a:t>[80]</a:t>
            </a:r>
            <a:r>
              <a:rPr lang="zh-CN" altLang="en-US" spc="130" dirty="0">
                <a:solidFill>
                  <a:schemeClr val="bg1"/>
                </a:solidFill>
                <a:latin typeface="+mj-ea"/>
                <a:ea typeface="+mj-ea"/>
              </a:rPr>
              <a:t>，用于保证</a:t>
            </a:r>
            <a:r>
              <a:rPr lang="en-US" altLang="zh-CN" spc="130" dirty="0" err="1">
                <a:solidFill>
                  <a:schemeClr val="bg1"/>
                </a:solidFill>
                <a:latin typeface="+mj-ea"/>
                <a:ea typeface="+mj-ea"/>
              </a:rPr>
              <a:t>QStone</a:t>
            </a:r>
            <a:r>
              <a:rPr lang="zh-CN" altLang="en-US" spc="130" dirty="0">
                <a:solidFill>
                  <a:schemeClr val="bg1"/>
                </a:solidFill>
                <a:latin typeface="+mj-ea"/>
                <a:ea typeface="+mj-ea"/>
              </a:rPr>
              <a:t>对象在游戏界面中消失（</a:t>
            </a:r>
            <a:r>
              <a:rPr lang="en-US" altLang="zh-CN" spc="130" dirty="0" err="1">
                <a:solidFill>
                  <a:schemeClr val="bg1"/>
                </a:solidFill>
                <a:latin typeface="+mj-ea"/>
                <a:ea typeface="+mj-ea"/>
              </a:rPr>
              <a:t>QStone</a:t>
            </a:r>
            <a:r>
              <a:rPr lang="zh-CN" altLang="en-US" spc="130" dirty="0">
                <a:solidFill>
                  <a:schemeClr val="bg1"/>
                </a:solidFill>
                <a:latin typeface="+mj-ea"/>
                <a:ea typeface="+mj-ea"/>
              </a:rPr>
              <a:t>对象在</a:t>
            </a:r>
            <a:r>
              <a:rPr lang="en-US" altLang="zh-CN" spc="130" dirty="0">
                <a:solidFill>
                  <a:schemeClr val="bg1"/>
                </a:solidFill>
                <a:latin typeface="+mj-ea"/>
                <a:ea typeface="+mj-ea"/>
              </a:rPr>
              <a:t>X=-70</a:t>
            </a:r>
            <a:r>
              <a:rPr lang="zh-CN" altLang="en-US" spc="130" dirty="0">
                <a:solidFill>
                  <a:schemeClr val="bg1"/>
                </a:solidFill>
                <a:latin typeface="+mj-ea"/>
                <a:ea typeface="+mj-ea"/>
              </a:rPr>
              <a:t>时消失）并从元素链表中除去后再次生成时纵坐标</a:t>
            </a:r>
            <a:r>
              <a:rPr lang="en-US" altLang="zh-CN" spc="130" dirty="0">
                <a:solidFill>
                  <a:schemeClr val="bg1"/>
                </a:solidFill>
                <a:latin typeface="+mj-ea"/>
                <a:ea typeface="+mj-ea"/>
              </a:rPr>
              <a:t>Y</a:t>
            </a:r>
            <a:r>
              <a:rPr lang="zh-CN" altLang="en-US" spc="130" dirty="0">
                <a:solidFill>
                  <a:schemeClr val="bg1"/>
                </a:solidFill>
                <a:latin typeface="+mj-ea"/>
                <a:ea typeface="+mj-ea"/>
              </a:rPr>
              <a:t>的随机性。</a:t>
            </a:r>
            <a:endParaRPr lang="en-US" altLang="zh-CN" spc="130" dirty="0">
              <a:solidFill>
                <a:schemeClr val="bg1"/>
              </a:solidFill>
              <a:latin typeface="+mj-ea"/>
              <a:ea typeface="+mj-ea"/>
            </a:endParaRPr>
          </a:p>
          <a:p>
            <a:pPr algn="just">
              <a:lnSpc>
                <a:spcPct val="150000"/>
              </a:lnSpc>
            </a:pPr>
            <a:r>
              <a:rPr lang="en-US" altLang="zh-CN" spc="130" dirty="0">
                <a:solidFill>
                  <a:schemeClr val="bg1"/>
                </a:solidFill>
                <a:latin typeface="+mj-ea"/>
                <a:ea typeface="+mj-ea"/>
              </a:rPr>
              <a:t>  </a:t>
            </a:r>
            <a:r>
              <a:rPr lang="en-US" altLang="zh-CN" spc="130" dirty="0" err="1">
                <a:solidFill>
                  <a:schemeClr val="bg1"/>
                </a:solidFill>
                <a:latin typeface="+mj-ea"/>
                <a:ea typeface="+mj-ea"/>
              </a:rPr>
              <a:t>QBuff</a:t>
            </a:r>
            <a:r>
              <a:rPr lang="zh-CN" altLang="en-US" spc="130" dirty="0">
                <a:solidFill>
                  <a:schemeClr val="bg1"/>
                </a:solidFill>
                <a:latin typeface="+mj-ea"/>
                <a:ea typeface="+mj-ea"/>
              </a:rPr>
              <a:t>类基本和</a:t>
            </a:r>
            <a:r>
              <a:rPr lang="en-US" altLang="zh-CN" spc="130" dirty="0" err="1">
                <a:solidFill>
                  <a:schemeClr val="bg1"/>
                </a:solidFill>
                <a:latin typeface="+mj-ea"/>
                <a:ea typeface="+mj-ea"/>
              </a:rPr>
              <a:t>QStone</a:t>
            </a:r>
            <a:r>
              <a:rPr lang="zh-CN" altLang="en-US" spc="130" dirty="0">
                <a:solidFill>
                  <a:schemeClr val="bg1"/>
                </a:solidFill>
                <a:latin typeface="+mj-ea"/>
                <a:ea typeface="+mj-ea"/>
              </a:rPr>
              <a:t>类和</a:t>
            </a:r>
            <a:r>
              <a:rPr lang="en-US" altLang="zh-CN" spc="130" dirty="0" err="1">
                <a:solidFill>
                  <a:schemeClr val="bg1"/>
                </a:solidFill>
                <a:latin typeface="+mj-ea"/>
                <a:ea typeface="+mj-ea"/>
              </a:rPr>
              <a:t>QMeteor</a:t>
            </a:r>
            <a:r>
              <a:rPr lang="zh-CN" altLang="en-US" spc="130" dirty="0">
                <a:solidFill>
                  <a:schemeClr val="bg1"/>
                </a:solidFill>
                <a:latin typeface="+mj-ea"/>
                <a:ea typeface="+mj-ea"/>
              </a:rPr>
              <a:t>类的成员相似但增加了在时间上的随机性</a:t>
            </a:r>
            <a:endParaRPr lang="en-US" altLang="zh-CN" spc="130" dirty="0">
              <a:solidFill>
                <a:schemeClr val="bg1"/>
              </a:solidFill>
              <a:latin typeface="+mj-ea"/>
              <a:ea typeface="+mj-ea"/>
            </a:endParaRPr>
          </a:p>
          <a:p>
            <a:pPr>
              <a:lnSpc>
                <a:spcPct val="150000"/>
              </a:lnSpc>
            </a:pPr>
            <a:endParaRPr lang="zh-CN" altLang="en-US" spc="130" dirty="0">
              <a:solidFill>
                <a:schemeClr val="bg1"/>
              </a:solidFill>
              <a:latin typeface="+mj-ea"/>
              <a:ea typeface="+mj-ea"/>
            </a:endParaRPr>
          </a:p>
        </p:txBody>
      </p:sp>
      <p:sp>
        <p:nvSpPr>
          <p:cNvPr id="6" name="文本框 5"/>
          <p:cNvSpPr txBox="1"/>
          <p:nvPr/>
        </p:nvSpPr>
        <p:spPr>
          <a:xfrm>
            <a:off x="7147249" y="297954"/>
            <a:ext cx="4968552" cy="523220"/>
          </a:xfrm>
          <a:prstGeom prst="rect">
            <a:avLst/>
          </a:prstGeom>
          <a:noFill/>
        </p:spPr>
        <p:txBody>
          <a:bodyPr wrap="square" rtlCol="0">
            <a:spAutoFit/>
          </a:bodyPr>
          <a:lstStyle/>
          <a:p>
            <a:pPr algn="ctr"/>
            <a:r>
              <a:rPr lang="zh-CN" altLang="en-US" sz="2800" b="1" spc="130" dirty="0">
                <a:solidFill>
                  <a:schemeClr val="bg1"/>
                </a:solidFill>
                <a:latin typeface="+mj-ea"/>
                <a:ea typeface="+mj-ea"/>
              </a:rPr>
              <a:t>障碍物随机算法</a:t>
            </a:r>
            <a:r>
              <a:rPr lang="zh-CN" altLang="en-US" sz="2800" spc="130" dirty="0">
                <a:solidFill>
                  <a:schemeClr val="bg1"/>
                </a:solidFill>
                <a:latin typeface="+mj-ea"/>
                <a:ea typeface="+mj-ea"/>
              </a:rPr>
              <a:t>：</a:t>
            </a:r>
            <a:endParaRPr lang="zh-CN" altLang="en-US" sz="2800" spc="300" dirty="0">
              <a:solidFill>
                <a:schemeClr val="bg1"/>
              </a:solidFill>
              <a:latin typeface="+mj-ea"/>
              <a:ea typeface="+mj-ea"/>
            </a:endParaRPr>
          </a:p>
        </p:txBody>
      </p:sp>
    </p:spTree>
    <p:extLst>
      <p:ext uri="{BB962C8B-B14F-4D97-AF65-F5344CB8AC3E}">
        <p14:creationId xmlns:p14="http://schemas.microsoft.com/office/powerpoint/2010/main" val="2466885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 y="0"/>
            <a:ext cx="12192000" cy="6858000"/>
          </a:xfrm>
          <a:prstGeom prst="rect">
            <a:avLst/>
          </a:prstGeom>
        </p:spPr>
      </p:pic>
      <p:sp>
        <p:nvSpPr>
          <p:cNvPr id="5" name="椭圆 4"/>
          <p:cNvSpPr/>
          <p:nvPr/>
        </p:nvSpPr>
        <p:spPr>
          <a:xfrm>
            <a:off x="10005060" y="1642110"/>
            <a:ext cx="754380" cy="754380"/>
          </a:xfrm>
          <a:prstGeom prst="ellipse">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6600" dirty="0">
              <a:solidFill>
                <a:schemeClr val="bg1">
                  <a:lumMod val="95000"/>
                </a:schemeClr>
              </a:solidFill>
              <a:latin typeface="Roboto Th" pitchFamily="2" charset="0"/>
            </a:endParaRPr>
          </a:p>
        </p:txBody>
      </p:sp>
      <p:sp>
        <p:nvSpPr>
          <p:cNvPr id="6" name="椭圆 5"/>
          <p:cNvSpPr/>
          <p:nvPr/>
        </p:nvSpPr>
        <p:spPr>
          <a:xfrm>
            <a:off x="8743950" y="1733550"/>
            <a:ext cx="457200" cy="457200"/>
          </a:xfrm>
          <a:prstGeom prst="ellipse">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8656320" y="2305050"/>
            <a:ext cx="422748" cy="419100"/>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矩形 14"/>
          <p:cNvSpPr/>
          <p:nvPr/>
        </p:nvSpPr>
        <p:spPr>
          <a:xfrm>
            <a:off x="3314700" y="4591050"/>
            <a:ext cx="422748" cy="419100"/>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98FF2C94-8EA5-460E-A9ED-BD981B9A2C7B}"/>
              </a:ext>
            </a:extLst>
          </p:cNvPr>
          <p:cNvSpPr/>
          <p:nvPr/>
        </p:nvSpPr>
        <p:spPr>
          <a:xfrm>
            <a:off x="8245333" y="-28070"/>
            <a:ext cx="3026879" cy="7239000"/>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651AE0B4-92B7-43BE-879F-6B9155C8F33A}"/>
              </a:ext>
            </a:extLst>
          </p:cNvPr>
          <p:cNvSpPr txBox="1"/>
          <p:nvPr/>
        </p:nvSpPr>
        <p:spPr>
          <a:xfrm>
            <a:off x="8273503" y="1733550"/>
            <a:ext cx="2895600" cy="5013360"/>
          </a:xfrm>
          <a:prstGeom prst="rect">
            <a:avLst/>
          </a:prstGeom>
          <a:noFill/>
        </p:spPr>
        <p:txBody>
          <a:bodyPr wrap="square" rtlCol="0">
            <a:spAutoFit/>
          </a:bodyPr>
          <a:lstStyle/>
          <a:p>
            <a:pPr>
              <a:lnSpc>
                <a:spcPct val="150000"/>
              </a:lnSpc>
            </a:pPr>
            <a:r>
              <a:rPr lang="en-US" altLang="zh-CN" spc="130" dirty="0">
                <a:solidFill>
                  <a:schemeClr val="bg1"/>
                </a:solidFill>
                <a:latin typeface="+mj-ea"/>
                <a:ea typeface="+mj-ea"/>
              </a:rPr>
              <a:t>&lt;</a:t>
            </a:r>
            <a:r>
              <a:rPr lang="en-US" altLang="zh-CN" spc="130" dirty="0" err="1">
                <a:solidFill>
                  <a:schemeClr val="bg1"/>
                </a:solidFill>
                <a:latin typeface="+mj-ea"/>
                <a:ea typeface="+mj-ea"/>
              </a:rPr>
              <a:t>QRectF</a:t>
            </a:r>
            <a:r>
              <a:rPr lang="en-US" altLang="zh-CN" spc="130" dirty="0">
                <a:solidFill>
                  <a:schemeClr val="bg1"/>
                </a:solidFill>
                <a:latin typeface="+mj-ea"/>
                <a:ea typeface="+mj-ea"/>
              </a:rPr>
              <a:t>&gt;</a:t>
            </a:r>
            <a:r>
              <a:rPr lang="en-US" altLang="zh-CN" spc="130" dirty="0" err="1">
                <a:solidFill>
                  <a:schemeClr val="bg1"/>
                </a:solidFill>
                <a:latin typeface="+mj-ea"/>
                <a:ea typeface="+mj-ea"/>
              </a:rPr>
              <a:t>bindRect.intersects</a:t>
            </a:r>
            <a:r>
              <a:rPr lang="en-US" altLang="zh-CN" spc="130" dirty="0">
                <a:solidFill>
                  <a:schemeClr val="bg1"/>
                </a:solidFill>
                <a:latin typeface="+mj-ea"/>
                <a:ea typeface="+mj-ea"/>
              </a:rPr>
              <a:t>()</a:t>
            </a:r>
            <a:r>
              <a:rPr lang="zh-CN" altLang="en-US" spc="130" dirty="0">
                <a:solidFill>
                  <a:schemeClr val="bg1"/>
                </a:solidFill>
                <a:latin typeface="+mj-ea"/>
                <a:ea typeface="+mj-ea"/>
              </a:rPr>
              <a:t>函数检测，当</a:t>
            </a:r>
            <a:r>
              <a:rPr lang="en-US" altLang="zh-CN" spc="130" dirty="0" err="1">
                <a:solidFill>
                  <a:schemeClr val="bg1"/>
                </a:solidFill>
                <a:latin typeface="+mj-ea"/>
                <a:ea typeface="+mj-ea"/>
              </a:rPr>
              <a:t>QFairy</a:t>
            </a:r>
            <a:r>
              <a:rPr lang="zh-CN" altLang="en-US" spc="130" dirty="0">
                <a:solidFill>
                  <a:schemeClr val="bg1"/>
                </a:solidFill>
                <a:latin typeface="+mj-ea"/>
                <a:ea typeface="+mj-ea"/>
              </a:rPr>
              <a:t>的矩形区域与其他</a:t>
            </a:r>
            <a:r>
              <a:rPr lang="en-US" altLang="zh-CN" spc="130" dirty="0" err="1">
                <a:solidFill>
                  <a:schemeClr val="bg1"/>
                </a:solidFill>
                <a:latin typeface="+mj-ea"/>
                <a:ea typeface="+mj-ea"/>
              </a:rPr>
              <a:t>QGameElement</a:t>
            </a:r>
            <a:r>
              <a:rPr lang="zh-CN" altLang="en-US" spc="130" dirty="0">
                <a:solidFill>
                  <a:schemeClr val="bg1"/>
                </a:solidFill>
                <a:latin typeface="+mj-ea"/>
                <a:ea typeface="+mj-ea"/>
              </a:rPr>
              <a:t>对象的矩形区域接触后，</a:t>
            </a:r>
            <a:r>
              <a:rPr lang="en-US" altLang="zh-CN" spc="130" dirty="0" err="1">
                <a:solidFill>
                  <a:schemeClr val="bg1"/>
                </a:solidFill>
                <a:latin typeface="+mj-ea"/>
                <a:ea typeface="+mj-ea"/>
              </a:rPr>
              <a:t>QFairy</a:t>
            </a:r>
            <a:r>
              <a:rPr lang="zh-CN" altLang="en-US" spc="130" dirty="0">
                <a:solidFill>
                  <a:schemeClr val="bg1"/>
                </a:solidFill>
                <a:latin typeface="+mj-ea"/>
                <a:ea typeface="+mj-ea"/>
              </a:rPr>
              <a:t>根据自身的属性不同和</a:t>
            </a:r>
            <a:r>
              <a:rPr lang="en-US" altLang="zh-CN" spc="130" dirty="0" err="1">
                <a:solidFill>
                  <a:schemeClr val="bg1"/>
                </a:solidFill>
                <a:latin typeface="+mj-ea"/>
                <a:ea typeface="+mj-ea"/>
              </a:rPr>
              <a:t>QGameElement</a:t>
            </a:r>
            <a:r>
              <a:rPr lang="zh-CN" altLang="en-US" spc="130" dirty="0">
                <a:solidFill>
                  <a:schemeClr val="bg1"/>
                </a:solidFill>
                <a:latin typeface="+mj-ea"/>
                <a:ea typeface="+mj-ea"/>
              </a:rPr>
              <a:t>对象的属性不同发出不同的信号。各种碰撞状况的各不相同又带来了一系列的判断和反应。</a:t>
            </a:r>
          </a:p>
          <a:p>
            <a:pPr>
              <a:lnSpc>
                <a:spcPct val="150000"/>
              </a:lnSpc>
            </a:pPr>
            <a:endParaRPr lang="zh-CN" altLang="en-US" spc="130" dirty="0">
              <a:solidFill>
                <a:schemeClr val="bg1"/>
              </a:solidFill>
              <a:latin typeface="+mj-ea"/>
              <a:ea typeface="+mj-ea"/>
            </a:endParaRPr>
          </a:p>
        </p:txBody>
      </p:sp>
      <p:sp>
        <p:nvSpPr>
          <p:cNvPr id="21" name="文本框 20">
            <a:extLst>
              <a:ext uri="{FF2B5EF4-FFF2-40B4-BE49-F238E27FC236}">
                <a16:creationId xmlns:a16="http://schemas.microsoft.com/office/drawing/2014/main" id="{4A599EBF-0180-45CB-92A4-1A80A80C58E2}"/>
              </a:ext>
            </a:extLst>
          </p:cNvPr>
          <p:cNvSpPr txBox="1"/>
          <p:nvPr/>
        </p:nvSpPr>
        <p:spPr>
          <a:xfrm>
            <a:off x="7274496" y="811560"/>
            <a:ext cx="4968552" cy="523220"/>
          </a:xfrm>
          <a:prstGeom prst="rect">
            <a:avLst/>
          </a:prstGeom>
          <a:noFill/>
        </p:spPr>
        <p:txBody>
          <a:bodyPr wrap="square" rtlCol="0">
            <a:spAutoFit/>
          </a:bodyPr>
          <a:lstStyle/>
          <a:p>
            <a:pPr algn="ctr"/>
            <a:r>
              <a:rPr lang="zh-CN" altLang="en-US" sz="2800" b="1" spc="130" dirty="0">
                <a:solidFill>
                  <a:schemeClr val="bg1"/>
                </a:solidFill>
                <a:latin typeface="+mj-ea"/>
                <a:ea typeface="+mj-ea"/>
              </a:rPr>
              <a:t>碰撞检测</a:t>
            </a:r>
            <a:r>
              <a:rPr lang="zh-CN" altLang="en-US" sz="2800" spc="130" dirty="0">
                <a:solidFill>
                  <a:schemeClr val="bg1"/>
                </a:solidFill>
                <a:latin typeface="+mj-ea"/>
                <a:ea typeface="+mj-ea"/>
              </a:rPr>
              <a:t>：</a:t>
            </a:r>
            <a:endParaRPr lang="zh-CN" altLang="en-US" sz="2800" spc="300" dirty="0">
              <a:solidFill>
                <a:schemeClr val="bg1"/>
              </a:solidFill>
              <a:latin typeface="+mj-ea"/>
              <a:ea typeface="+mj-ea"/>
            </a:endParaRPr>
          </a:p>
        </p:txBody>
      </p:sp>
    </p:spTree>
    <p:extLst>
      <p:ext uri="{BB962C8B-B14F-4D97-AF65-F5344CB8AC3E}">
        <p14:creationId xmlns:p14="http://schemas.microsoft.com/office/powerpoint/2010/main" val="1343441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769" y="0"/>
            <a:ext cx="12192000" cy="6858000"/>
          </a:xfrm>
          <a:prstGeom prst="rect">
            <a:avLst/>
          </a:prstGeom>
        </p:spPr>
      </p:pic>
      <p:sp>
        <p:nvSpPr>
          <p:cNvPr id="10" name="Isosceles Triangle 23"/>
          <p:cNvSpPr/>
          <p:nvPr/>
        </p:nvSpPr>
        <p:spPr>
          <a:xfrm flipH="1">
            <a:off x="3081775" y="3455283"/>
            <a:ext cx="2948014" cy="2624631"/>
          </a:xfrm>
          <a:prstGeom prst="triangle">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24"/>
          <p:cNvSpPr/>
          <p:nvPr/>
        </p:nvSpPr>
        <p:spPr>
          <a:xfrm flipH="1">
            <a:off x="1920508" y="4556412"/>
            <a:ext cx="2708702" cy="1523502"/>
          </a:xfrm>
          <a:prstGeom prst="triangle">
            <a:avLst>
              <a:gd name="adj" fmla="val 50210"/>
            </a:avLst>
          </a:prstGeom>
          <a:solidFill>
            <a:srgbClr val="3E6B82">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E6B82"/>
              </a:solidFill>
            </a:endParaRPr>
          </a:p>
        </p:txBody>
      </p:sp>
      <p:sp>
        <p:nvSpPr>
          <p:cNvPr id="13" name="Isosceles Triangle 25"/>
          <p:cNvSpPr/>
          <p:nvPr/>
        </p:nvSpPr>
        <p:spPr>
          <a:xfrm flipH="1">
            <a:off x="5820176" y="5210454"/>
            <a:ext cx="2432751" cy="839300"/>
          </a:xfrm>
          <a:prstGeom prst="triangle">
            <a:avLst>
              <a:gd name="adj" fmla="val 50210"/>
            </a:avLst>
          </a:prstGeom>
          <a:solidFill>
            <a:srgbClr val="3E6B82">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E6B82"/>
              </a:solidFill>
            </a:endParaRPr>
          </a:p>
        </p:txBody>
      </p:sp>
      <p:sp>
        <p:nvSpPr>
          <p:cNvPr id="14" name="Isosceles Triangle 26"/>
          <p:cNvSpPr/>
          <p:nvPr/>
        </p:nvSpPr>
        <p:spPr>
          <a:xfrm flipH="1">
            <a:off x="4084533" y="4137674"/>
            <a:ext cx="2432751" cy="1927263"/>
          </a:xfrm>
          <a:prstGeom prst="triangle">
            <a:avLst>
              <a:gd name="adj" fmla="val 46305"/>
            </a:avLst>
          </a:prstGeom>
          <a:solidFill>
            <a:srgbClr val="3E6B82">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E6B82"/>
              </a:solidFill>
            </a:endParaRPr>
          </a:p>
        </p:txBody>
      </p:sp>
      <p:sp>
        <p:nvSpPr>
          <p:cNvPr id="15" name="Isosceles Triangle 27"/>
          <p:cNvSpPr/>
          <p:nvPr/>
        </p:nvSpPr>
        <p:spPr>
          <a:xfrm flipH="1">
            <a:off x="206335" y="5229309"/>
            <a:ext cx="2432751" cy="839300"/>
          </a:xfrm>
          <a:prstGeom prst="triangle">
            <a:avLst>
              <a:gd name="adj" fmla="val 50210"/>
            </a:avLst>
          </a:prstGeom>
          <a:solidFill>
            <a:srgbClr val="3E6B82">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E6B82"/>
              </a:solidFill>
            </a:endParaRPr>
          </a:p>
        </p:txBody>
      </p:sp>
      <p:sp>
        <p:nvSpPr>
          <p:cNvPr id="16" name="Isosceles Triangle 28"/>
          <p:cNvSpPr/>
          <p:nvPr/>
        </p:nvSpPr>
        <p:spPr>
          <a:xfrm flipH="1">
            <a:off x="1095656" y="4137674"/>
            <a:ext cx="2287964" cy="1942240"/>
          </a:xfrm>
          <a:prstGeom prst="triangle">
            <a:avLst>
              <a:gd name="adj" fmla="val 37543"/>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30"/>
          <p:cNvSpPr/>
          <p:nvPr/>
        </p:nvSpPr>
        <p:spPr>
          <a:xfrm flipH="1">
            <a:off x="5115816" y="4802692"/>
            <a:ext cx="2287964" cy="1262245"/>
          </a:xfrm>
          <a:prstGeom prst="triangle">
            <a:avLst>
              <a:gd name="adj" fmla="val 57267"/>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矩形 38">
            <a:extLst>
              <a:ext uri="{FF2B5EF4-FFF2-40B4-BE49-F238E27FC236}">
                <a16:creationId xmlns:a16="http://schemas.microsoft.com/office/drawing/2014/main" id="{530ADE52-AC0F-440B-9D47-D81158C0DD15}"/>
              </a:ext>
            </a:extLst>
          </p:cNvPr>
          <p:cNvSpPr/>
          <p:nvPr/>
        </p:nvSpPr>
        <p:spPr>
          <a:xfrm>
            <a:off x="8347461" y="-106524"/>
            <a:ext cx="3278481" cy="7239000"/>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a:extLst>
              <a:ext uri="{FF2B5EF4-FFF2-40B4-BE49-F238E27FC236}">
                <a16:creationId xmlns:a16="http://schemas.microsoft.com/office/drawing/2014/main" id="{949C5611-0F07-44A7-872E-C5EA57A63684}"/>
              </a:ext>
            </a:extLst>
          </p:cNvPr>
          <p:cNvSpPr txBox="1"/>
          <p:nvPr/>
        </p:nvSpPr>
        <p:spPr>
          <a:xfrm>
            <a:off x="7498314" y="644860"/>
            <a:ext cx="4968552" cy="523220"/>
          </a:xfrm>
          <a:prstGeom prst="rect">
            <a:avLst/>
          </a:prstGeom>
          <a:noFill/>
        </p:spPr>
        <p:txBody>
          <a:bodyPr wrap="square" rtlCol="0">
            <a:spAutoFit/>
          </a:bodyPr>
          <a:lstStyle/>
          <a:p>
            <a:pPr algn="ctr"/>
            <a:r>
              <a:rPr lang="zh-CN" altLang="en-US" sz="2800" b="1" spc="130" dirty="0">
                <a:solidFill>
                  <a:schemeClr val="bg1"/>
                </a:solidFill>
                <a:latin typeface="+mj-ea"/>
                <a:ea typeface="+mj-ea"/>
              </a:rPr>
              <a:t>自由落体</a:t>
            </a:r>
            <a:r>
              <a:rPr lang="zh-CN" altLang="en-US" sz="2800" spc="130" dirty="0">
                <a:solidFill>
                  <a:schemeClr val="bg1"/>
                </a:solidFill>
                <a:latin typeface="+mj-ea"/>
                <a:ea typeface="+mj-ea"/>
              </a:rPr>
              <a:t>：</a:t>
            </a:r>
            <a:endParaRPr lang="zh-CN" altLang="en-US" sz="2800" spc="300" dirty="0">
              <a:solidFill>
                <a:schemeClr val="bg1"/>
              </a:solidFill>
              <a:latin typeface="+mj-ea"/>
              <a:ea typeface="+mj-ea"/>
            </a:endParaRPr>
          </a:p>
        </p:txBody>
      </p:sp>
      <p:sp>
        <p:nvSpPr>
          <p:cNvPr id="41" name="文本框 40">
            <a:extLst>
              <a:ext uri="{FF2B5EF4-FFF2-40B4-BE49-F238E27FC236}">
                <a16:creationId xmlns:a16="http://schemas.microsoft.com/office/drawing/2014/main" id="{0DB06397-0A15-4760-B151-F13578D5BB59}"/>
              </a:ext>
            </a:extLst>
          </p:cNvPr>
          <p:cNvSpPr txBox="1"/>
          <p:nvPr/>
        </p:nvSpPr>
        <p:spPr>
          <a:xfrm>
            <a:off x="8465625" y="1506360"/>
            <a:ext cx="3160317" cy="5013360"/>
          </a:xfrm>
          <a:prstGeom prst="rect">
            <a:avLst/>
          </a:prstGeom>
          <a:noFill/>
        </p:spPr>
        <p:txBody>
          <a:bodyPr wrap="square" rtlCol="0">
            <a:spAutoFit/>
          </a:bodyPr>
          <a:lstStyle/>
          <a:p>
            <a:pPr>
              <a:lnSpc>
                <a:spcPct val="150000"/>
              </a:lnSpc>
            </a:pPr>
            <a:r>
              <a:rPr lang="zh-CN" altLang="en-US" spc="130" dirty="0">
                <a:solidFill>
                  <a:schemeClr val="bg1"/>
                </a:solidFill>
                <a:latin typeface="+mj-ea"/>
                <a:ea typeface="+mj-ea"/>
              </a:rPr>
              <a:t>游戏角色水平位置不变，通过刷新的障碍物营造移动效果，但是在竖直方向上给其一初始下落速度，综合游戏帧数</a:t>
            </a:r>
            <a:r>
              <a:rPr lang="en-US" altLang="zh-CN" spc="130" dirty="0" err="1">
                <a:solidFill>
                  <a:schemeClr val="bg1"/>
                </a:solidFill>
                <a:latin typeface="+mj-ea"/>
                <a:ea typeface="+mj-ea"/>
              </a:rPr>
              <a:t>elapsedFrame</a:t>
            </a:r>
            <a:r>
              <a:rPr lang="zh-CN" altLang="en-US" spc="130" dirty="0">
                <a:solidFill>
                  <a:schemeClr val="bg1"/>
                </a:solidFill>
                <a:latin typeface="+mj-ea"/>
                <a:ea typeface="+mj-ea"/>
              </a:rPr>
              <a:t>的切换速度在每一帧使得下落速度增加约等于重力加速度。并且为追求真实仙女的帧数</a:t>
            </a:r>
            <a:r>
              <a:rPr lang="en-US" altLang="zh-CN" spc="130" dirty="0" err="1">
                <a:solidFill>
                  <a:schemeClr val="bg1"/>
                </a:solidFill>
                <a:latin typeface="+mj-ea"/>
                <a:ea typeface="+mj-ea"/>
              </a:rPr>
              <a:t>curFrame</a:t>
            </a:r>
            <a:r>
              <a:rPr lang="zh-CN" altLang="en-US" spc="130" dirty="0">
                <a:solidFill>
                  <a:schemeClr val="bg1"/>
                </a:solidFill>
                <a:latin typeface="+mj-ea"/>
                <a:ea typeface="+mj-ea"/>
              </a:rPr>
              <a:t>也会随着下落速度的增加加快以营造仙女下落时扇动翅膀加快的动态效果。</a:t>
            </a:r>
          </a:p>
        </p:txBody>
      </p:sp>
    </p:spTree>
    <p:extLst>
      <p:ext uri="{BB962C8B-B14F-4D97-AF65-F5344CB8AC3E}">
        <p14:creationId xmlns:p14="http://schemas.microsoft.com/office/powerpoint/2010/main" val="37642199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7" name="TextBox 169">
            <a:extLst>
              <a:ext uri="{FF2B5EF4-FFF2-40B4-BE49-F238E27FC236}">
                <a16:creationId xmlns:a16="http://schemas.microsoft.com/office/drawing/2014/main" id="{FB5C74E8-9DB6-4619-9DE9-8BB97831A76A}"/>
              </a:ext>
            </a:extLst>
          </p:cNvPr>
          <p:cNvSpPr txBox="1"/>
          <p:nvPr/>
        </p:nvSpPr>
        <p:spPr>
          <a:xfrm>
            <a:off x="4741649" y="1992319"/>
            <a:ext cx="2708702" cy="1921873"/>
          </a:xfrm>
          <a:prstGeom prst="rect">
            <a:avLst/>
          </a:prstGeom>
          <a:noFill/>
        </p:spPr>
        <p:txBody>
          <a:bodyPr wrap="square" rtlCol="0">
            <a:spAutoFit/>
          </a:bodyPr>
          <a:lstStyle/>
          <a:p>
            <a:pPr algn="just">
              <a:lnSpc>
                <a:spcPct val="150000"/>
              </a:lnSpc>
            </a:pPr>
            <a:r>
              <a:rPr lang="en-US" sz="8800" spc="130" dirty="0">
                <a:solidFill>
                  <a:schemeClr val="bg1">
                    <a:lumMod val="95000"/>
                  </a:schemeClr>
                </a:solidFill>
                <a:latin typeface="华文琥珀" panose="02010800040101010101" pitchFamily="2" charset="-122"/>
                <a:ea typeface="华文琥珀" panose="02010800040101010101" pitchFamily="2" charset="-122"/>
              </a:rPr>
              <a:t>……</a:t>
            </a:r>
          </a:p>
        </p:txBody>
      </p:sp>
    </p:spTree>
    <p:extLst>
      <p:ext uri="{BB962C8B-B14F-4D97-AF65-F5344CB8AC3E}">
        <p14:creationId xmlns:p14="http://schemas.microsoft.com/office/powerpoint/2010/main" val="4023198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6" name="文本框 5"/>
          <p:cNvSpPr txBox="1"/>
          <p:nvPr/>
        </p:nvSpPr>
        <p:spPr>
          <a:xfrm>
            <a:off x="3719736" y="2708920"/>
            <a:ext cx="4968552" cy="707886"/>
          </a:xfrm>
          <a:prstGeom prst="rect">
            <a:avLst/>
          </a:prstGeom>
          <a:noFill/>
        </p:spPr>
        <p:txBody>
          <a:bodyPr wrap="square" rtlCol="0">
            <a:spAutoFit/>
          </a:bodyPr>
          <a:lstStyle/>
          <a:p>
            <a:pPr algn="ctr"/>
            <a:r>
              <a:rPr lang="en-US" altLang="zh-CN" sz="4000" spc="300" dirty="0">
                <a:solidFill>
                  <a:schemeClr val="bg1"/>
                </a:solidFill>
              </a:rPr>
              <a:t>THANK YOU</a:t>
            </a:r>
            <a:endParaRPr lang="zh-CN" altLang="en-US" sz="4000" spc="300" dirty="0">
              <a:solidFill>
                <a:schemeClr val="bg1"/>
              </a:solidFill>
            </a:endParaRPr>
          </a:p>
        </p:txBody>
      </p:sp>
      <p:sp>
        <p:nvSpPr>
          <p:cNvPr id="8" name="矩形 7"/>
          <p:cNvSpPr/>
          <p:nvPr/>
        </p:nvSpPr>
        <p:spPr>
          <a:xfrm>
            <a:off x="4625340" y="3340100"/>
            <a:ext cx="3223260" cy="172720"/>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4583832" y="3262337"/>
            <a:ext cx="4392488" cy="307777"/>
          </a:xfrm>
          <a:prstGeom prst="rect">
            <a:avLst/>
          </a:prstGeom>
          <a:noFill/>
        </p:spPr>
        <p:txBody>
          <a:bodyPr wrap="square" rtlCol="0">
            <a:spAutoFit/>
          </a:bodyPr>
          <a:lstStyle/>
          <a:p>
            <a:endParaRPr lang="zh-CN" altLang="en-US" sz="1400" spc="160" dirty="0">
              <a:solidFill>
                <a:srgbClr val="D5D5D5"/>
              </a:solidFill>
              <a:latin typeface="Calibri Light" panose="020F0302020204030204" pitchFamily="34" charset="0"/>
              <a:ea typeface="Roboto Th" pitchFamily="2" charset="0"/>
            </a:endParaRPr>
          </a:p>
        </p:txBody>
      </p:sp>
    </p:spTree>
    <p:extLst>
      <p:ext uri="{BB962C8B-B14F-4D97-AF65-F5344CB8AC3E}">
        <p14:creationId xmlns:p14="http://schemas.microsoft.com/office/powerpoint/2010/main" val="533589323"/>
      </p:ext>
    </p:extLst>
  </p:cSld>
  <p:clrMapOvr>
    <a:masterClrMapping/>
  </p:clrMapOvr>
  <p:transition spd="slow">
    <p:comb/>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9" name="文本框 8"/>
          <p:cNvSpPr txBox="1"/>
          <p:nvPr/>
        </p:nvSpPr>
        <p:spPr>
          <a:xfrm>
            <a:off x="2233644" y="3167390"/>
            <a:ext cx="7940869" cy="769441"/>
          </a:xfrm>
          <a:prstGeom prst="rect">
            <a:avLst/>
          </a:prstGeom>
          <a:noFill/>
        </p:spPr>
        <p:txBody>
          <a:bodyPr wrap="square" rtlCol="0">
            <a:spAutoFit/>
          </a:bodyPr>
          <a:lstStyle/>
          <a:p>
            <a:pPr algn="ctr"/>
            <a:r>
              <a:rPr lang="zh-CN" altLang="zh-CN" sz="4400" b="1" dirty="0">
                <a:solidFill>
                  <a:schemeClr val="bg2"/>
                </a:solidFill>
              </a:rPr>
              <a:t>项目简介</a:t>
            </a:r>
            <a:endParaRPr lang="zh-CN" altLang="en-US" sz="4400" b="1" spc="300" dirty="0">
              <a:solidFill>
                <a:schemeClr val="bg2"/>
              </a:solidFill>
              <a:latin typeface="Roboto Th" pitchFamily="2" charset="0"/>
              <a:ea typeface="方正幼线简体" panose="03000509000000000000" pitchFamily="65" charset="-122"/>
            </a:endParaRPr>
          </a:p>
        </p:txBody>
      </p:sp>
    </p:spTree>
    <p:extLst>
      <p:ext uri="{BB962C8B-B14F-4D97-AF65-F5344CB8AC3E}">
        <p14:creationId xmlns:p14="http://schemas.microsoft.com/office/powerpoint/2010/main" val="234861796"/>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3" name="图片 2">
            <a:extLst>
              <a:ext uri="{FF2B5EF4-FFF2-40B4-BE49-F238E27FC236}">
                <a16:creationId xmlns:a16="http://schemas.microsoft.com/office/drawing/2014/main" id="{1780DE45-B64C-41AC-A26A-5EBAA39F847C}"/>
              </a:ext>
            </a:extLst>
          </p:cNvPr>
          <p:cNvPicPr>
            <a:picLocks noChangeAspect="1"/>
          </p:cNvPicPr>
          <p:nvPr/>
        </p:nvPicPr>
        <p:blipFill rotWithShape="1">
          <a:blip r:embed="rId3"/>
          <a:srcRect l="5817" t="41889" r="74745" b="9743"/>
          <a:stretch/>
        </p:blipFill>
        <p:spPr>
          <a:xfrm>
            <a:off x="3378250" y="2246845"/>
            <a:ext cx="2369976" cy="2754387"/>
          </a:xfrm>
          <a:prstGeom prst="rect">
            <a:avLst/>
          </a:prstGeom>
        </p:spPr>
      </p:pic>
      <p:pic>
        <p:nvPicPr>
          <p:cNvPr id="7" name="图片 6">
            <a:extLst>
              <a:ext uri="{FF2B5EF4-FFF2-40B4-BE49-F238E27FC236}">
                <a16:creationId xmlns:a16="http://schemas.microsoft.com/office/drawing/2014/main" id="{A6D992B6-096D-4627-8002-FA9E5EFF4790}"/>
              </a:ext>
            </a:extLst>
          </p:cNvPr>
          <p:cNvPicPr>
            <a:picLocks noChangeAspect="1"/>
          </p:cNvPicPr>
          <p:nvPr/>
        </p:nvPicPr>
        <p:blipFill rotWithShape="1">
          <a:blip r:embed="rId4"/>
          <a:srcRect l="26632" t="55030" r="50638" b="24030"/>
          <a:stretch/>
        </p:blipFill>
        <p:spPr>
          <a:xfrm>
            <a:off x="41988" y="2041500"/>
            <a:ext cx="2771192" cy="1192462"/>
          </a:xfrm>
          <a:prstGeom prst="rect">
            <a:avLst/>
          </a:prstGeom>
        </p:spPr>
      </p:pic>
      <p:pic>
        <p:nvPicPr>
          <p:cNvPr id="9" name="图片 8">
            <a:extLst>
              <a:ext uri="{FF2B5EF4-FFF2-40B4-BE49-F238E27FC236}">
                <a16:creationId xmlns:a16="http://schemas.microsoft.com/office/drawing/2014/main" id="{6628C818-52F6-405F-9935-C3D62CEAE10A}"/>
              </a:ext>
            </a:extLst>
          </p:cNvPr>
          <p:cNvPicPr>
            <a:picLocks noChangeAspect="1"/>
          </p:cNvPicPr>
          <p:nvPr/>
        </p:nvPicPr>
        <p:blipFill rotWithShape="1">
          <a:blip r:embed="rId5"/>
          <a:srcRect l="28010" t="73677" r="51479" b="2729"/>
          <a:stretch/>
        </p:blipFill>
        <p:spPr>
          <a:xfrm>
            <a:off x="41988" y="348945"/>
            <a:ext cx="2500604" cy="1343610"/>
          </a:xfrm>
          <a:prstGeom prst="rect">
            <a:avLst/>
          </a:prstGeom>
        </p:spPr>
      </p:pic>
      <p:pic>
        <p:nvPicPr>
          <p:cNvPr id="10" name="图片 9">
            <a:extLst>
              <a:ext uri="{FF2B5EF4-FFF2-40B4-BE49-F238E27FC236}">
                <a16:creationId xmlns:a16="http://schemas.microsoft.com/office/drawing/2014/main" id="{689CE6CA-A735-4C60-AF0B-0D5CC5F3C4E8}"/>
              </a:ext>
            </a:extLst>
          </p:cNvPr>
          <p:cNvPicPr>
            <a:picLocks noChangeAspect="1"/>
          </p:cNvPicPr>
          <p:nvPr/>
        </p:nvPicPr>
        <p:blipFill rotWithShape="1">
          <a:blip r:embed="rId5"/>
          <a:srcRect l="62219" t="56341" r="14899" b="25340"/>
          <a:stretch/>
        </p:blipFill>
        <p:spPr>
          <a:xfrm>
            <a:off x="18662" y="3624039"/>
            <a:ext cx="2789853" cy="1043172"/>
          </a:xfrm>
          <a:prstGeom prst="rect">
            <a:avLst/>
          </a:prstGeom>
        </p:spPr>
      </p:pic>
      <p:pic>
        <p:nvPicPr>
          <p:cNvPr id="11" name="图片 10">
            <a:extLst>
              <a:ext uri="{FF2B5EF4-FFF2-40B4-BE49-F238E27FC236}">
                <a16:creationId xmlns:a16="http://schemas.microsoft.com/office/drawing/2014/main" id="{B3B3BB60-6DA7-4185-B9E5-EA0E72C9C332}"/>
              </a:ext>
            </a:extLst>
          </p:cNvPr>
          <p:cNvPicPr>
            <a:picLocks noChangeAspect="1"/>
          </p:cNvPicPr>
          <p:nvPr/>
        </p:nvPicPr>
        <p:blipFill rotWithShape="1">
          <a:blip r:embed="rId5"/>
          <a:srcRect l="63061" t="73676" r="4029" b="3058"/>
          <a:stretch/>
        </p:blipFill>
        <p:spPr>
          <a:xfrm>
            <a:off x="18662" y="5065618"/>
            <a:ext cx="4012162" cy="1324947"/>
          </a:xfrm>
          <a:prstGeom prst="rect">
            <a:avLst/>
          </a:prstGeom>
        </p:spPr>
      </p:pic>
      <p:sp>
        <p:nvSpPr>
          <p:cNvPr id="15" name="文本框 14">
            <a:extLst>
              <a:ext uri="{FF2B5EF4-FFF2-40B4-BE49-F238E27FC236}">
                <a16:creationId xmlns:a16="http://schemas.microsoft.com/office/drawing/2014/main" id="{6157750F-DF1D-47F6-9078-A652D4AA9DBE}"/>
              </a:ext>
            </a:extLst>
          </p:cNvPr>
          <p:cNvSpPr txBox="1"/>
          <p:nvPr/>
        </p:nvSpPr>
        <p:spPr>
          <a:xfrm>
            <a:off x="6524238" y="466752"/>
            <a:ext cx="628650" cy="1107996"/>
          </a:xfrm>
          <a:prstGeom prst="rect">
            <a:avLst/>
          </a:prstGeom>
          <a:noFill/>
        </p:spPr>
        <p:txBody>
          <a:bodyPr wrap="square" rtlCol="0">
            <a:spAutoFit/>
          </a:bodyPr>
          <a:lstStyle/>
          <a:p>
            <a:r>
              <a:rPr lang="en-US" altLang="zh-CN" sz="6600" dirty="0">
                <a:solidFill>
                  <a:schemeClr val="bg1"/>
                </a:solidFill>
                <a:latin typeface="Roboto Th" pitchFamily="2" charset="0"/>
                <a:ea typeface="Roboto Th" pitchFamily="2" charset="0"/>
              </a:rPr>
              <a:t>1</a:t>
            </a:r>
            <a:endParaRPr lang="zh-CN" altLang="en-US" sz="6600" dirty="0">
              <a:solidFill>
                <a:schemeClr val="bg1"/>
              </a:solidFill>
              <a:latin typeface="Roboto Th" pitchFamily="2" charset="0"/>
              <a:ea typeface="方正幼线简体" panose="03000509000000000000" pitchFamily="65" charset="-122"/>
            </a:endParaRPr>
          </a:p>
        </p:txBody>
      </p:sp>
      <p:sp>
        <p:nvSpPr>
          <p:cNvPr id="16" name="矩形 15">
            <a:extLst>
              <a:ext uri="{FF2B5EF4-FFF2-40B4-BE49-F238E27FC236}">
                <a16:creationId xmlns:a16="http://schemas.microsoft.com/office/drawing/2014/main" id="{3BBE7C59-8142-4096-BF27-7FEB5FE19FAD}"/>
              </a:ext>
            </a:extLst>
          </p:cNvPr>
          <p:cNvSpPr/>
          <p:nvPr/>
        </p:nvSpPr>
        <p:spPr>
          <a:xfrm>
            <a:off x="7409072" y="348945"/>
            <a:ext cx="3246487" cy="1696127"/>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t>操作简单</a:t>
            </a:r>
            <a:endParaRPr lang="en-US" altLang="zh-CN" sz="3200" dirty="0"/>
          </a:p>
          <a:p>
            <a:pPr algn="ctr"/>
            <a:r>
              <a:rPr lang="zh-CN" altLang="en-US" sz="2000" dirty="0"/>
              <a:t>鼠标左键点击使仙女飞动</a:t>
            </a:r>
          </a:p>
        </p:txBody>
      </p:sp>
      <p:sp>
        <p:nvSpPr>
          <p:cNvPr id="17" name="文本框 16">
            <a:extLst>
              <a:ext uri="{FF2B5EF4-FFF2-40B4-BE49-F238E27FC236}">
                <a16:creationId xmlns:a16="http://schemas.microsoft.com/office/drawing/2014/main" id="{E7EB0C4E-4C66-4AA0-AE2C-14B857C20D77}"/>
              </a:ext>
            </a:extLst>
          </p:cNvPr>
          <p:cNvSpPr txBox="1"/>
          <p:nvPr/>
        </p:nvSpPr>
        <p:spPr>
          <a:xfrm>
            <a:off x="6524238" y="2799630"/>
            <a:ext cx="628650" cy="1107996"/>
          </a:xfrm>
          <a:prstGeom prst="rect">
            <a:avLst/>
          </a:prstGeom>
          <a:noFill/>
        </p:spPr>
        <p:txBody>
          <a:bodyPr wrap="square" rtlCol="0">
            <a:spAutoFit/>
          </a:bodyPr>
          <a:lstStyle/>
          <a:p>
            <a:r>
              <a:rPr lang="en-US" altLang="zh-CN" sz="6600" dirty="0">
                <a:solidFill>
                  <a:schemeClr val="bg1"/>
                </a:solidFill>
                <a:latin typeface="Roboto Th" pitchFamily="2" charset="0"/>
                <a:ea typeface="Roboto Th" pitchFamily="2" charset="0"/>
              </a:rPr>
              <a:t>2</a:t>
            </a:r>
            <a:endParaRPr lang="zh-CN" altLang="en-US" sz="6600" dirty="0">
              <a:solidFill>
                <a:schemeClr val="bg1"/>
              </a:solidFill>
              <a:latin typeface="Roboto Th" pitchFamily="2" charset="0"/>
              <a:ea typeface="方正幼线简体" panose="03000509000000000000" pitchFamily="65" charset="-122"/>
            </a:endParaRPr>
          </a:p>
        </p:txBody>
      </p:sp>
      <p:sp>
        <p:nvSpPr>
          <p:cNvPr id="18" name="文本框 17">
            <a:extLst>
              <a:ext uri="{FF2B5EF4-FFF2-40B4-BE49-F238E27FC236}">
                <a16:creationId xmlns:a16="http://schemas.microsoft.com/office/drawing/2014/main" id="{96013E45-A5F2-4270-AE59-AFAB0E4AA18E}"/>
              </a:ext>
            </a:extLst>
          </p:cNvPr>
          <p:cNvSpPr txBox="1"/>
          <p:nvPr/>
        </p:nvSpPr>
        <p:spPr>
          <a:xfrm>
            <a:off x="6524238" y="5056311"/>
            <a:ext cx="628650" cy="1107996"/>
          </a:xfrm>
          <a:prstGeom prst="rect">
            <a:avLst/>
          </a:prstGeom>
          <a:noFill/>
        </p:spPr>
        <p:txBody>
          <a:bodyPr wrap="square" rtlCol="0">
            <a:spAutoFit/>
          </a:bodyPr>
          <a:lstStyle/>
          <a:p>
            <a:r>
              <a:rPr lang="en-US" altLang="zh-CN" sz="6600" dirty="0">
                <a:solidFill>
                  <a:schemeClr val="bg1"/>
                </a:solidFill>
                <a:latin typeface="Roboto Th" pitchFamily="2" charset="0"/>
                <a:ea typeface="Roboto Th" pitchFamily="2" charset="0"/>
              </a:rPr>
              <a:t>3</a:t>
            </a:r>
            <a:endParaRPr lang="zh-CN" altLang="en-US" sz="6600" dirty="0">
              <a:solidFill>
                <a:schemeClr val="bg1"/>
              </a:solidFill>
              <a:latin typeface="Roboto Th" pitchFamily="2" charset="0"/>
              <a:ea typeface="方正幼线简体" panose="03000509000000000000" pitchFamily="65" charset="-122"/>
            </a:endParaRPr>
          </a:p>
        </p:txBody>
      </p:sp>
      <p:sp>
        <p:nvSpPr>
          <p:cNvPr id="19" name="矩形 18">
            <a:extLst>
              <a:ext uri="{FF2B5EF4-FFF2-40B4-BE49-F238E27FC236}">
                <a16:creationId xmlns:a16="http://schemas.microsoft.com/office/drawing/2014/main" id="{15CFA535-A09C-45F1-A495-6FFB98848B1D}"/>
              </a:ext>
            </a:extLst>
          </p:cNvPr>
          <p:cNvSpPr/>
          <p:nvPr/>
        </p:nvSpPr>
        <p:spPr>
          <a:xfrm>
            <a:off x="7409072" y="2580936"/>
            <a:ext cx="3246486" cy="1696127"/>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t>情景多样</a:t>
            </a:r>
            <a:endParaRPr lang="en-US" altLang="zh-CN" sz="3200" dirty="0"/>
          </a:p>
          <a:p>
            <a:pPr algn="ctr"/>
            <a:r>
              <a:rPr lang="zh-CN" altLang="en-US" sz="2000" dirty="0"/>
              <a:t>四种</a:t>
            </a:r>
            <a:r>
              <a:rPr lang="en-US" altLang="zh-CN" sz="2000" dirty="0"/>
              <a:t>BUFF</a:t>
            </a:r>
            <a:r>
              <a:rPr lang="zh-CN" altLang="en-US" sz="2000" dirty="0"/>
              <a:t>和熔岩流星交织，且游戏速度不断加快</a:t>
            </a:r>
          </a:p>
        </p:txBody>
      </p:sp>
      <p:sp>
        <p:nvSpPr>
          <p:cNvPr id="20" name="矩形 19">
            <a:extLst>
              <a:ext uri="{FF2B5EF4-FFF2-40B4-BE49-F238E27FC236}">
                <a16:creationId xmlns:a16="http://schemas.microsoft.com/office/drawing/2014/main" id="{94A7066A-1B78-41BA-B4F6-C2DBF9D06D0A}"/>
              </a:ext>
            </a:extLst>
          </p:cNvPr>
          <p:cNvSpPr/>
          <p:nvPr/>
        </p:nvSpPr>
        <p:spPr>
          <a:xfrm>
            <a:off x="7409072" y="4812929"/>
            <a:ext cx="3246486" cy="1696126"/>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t>沉浸体验</a:t>
            </a:r>
            <a:endParaRPr lang="en-US" altLang="zh-CN" sz="3200" dirty="0"/>
          </a:p>
          <a:p>
            <a:pPr algn="ctr"/>
            <a:r>
              <a:rPr lang="zh-CN" altLang="en-US" sz="2000" dirty="0"/>
              <a:t>魔幻画面和音效的完美配合</a:t>
            </a:r>
          </a:p>
        </p:txBody>
      </p:sp>
    </p:spTree>
    <p:extLst>
      <p:ext uri="{BB962C8B-B14F-4D97-AF65-F5344CB8AC3E}">
        <p14:creationId xmlns:p14="http://schemas.microsoft.com/office/powerpoint/2010/main" val="473363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未命名_01">
            <a:hlinkClick r:id="" action="ppaction://media"/>
            <a:extLst>
              <a:ext uri="{FF2B5EF4-FFF2-40B4-BE49-F238E27FC236}">
                <a16:creationId xmlns:a16="http://schemas.microsoft.com/office/drawing/2014/main" id="{08A68B6F-462B-40A1-8604-83846857E80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89481789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5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0595"/>
            <a:ext cx="12192000" cy="6858000"/>
          </a:xfrm>
          <a:prstGeom prst="rect">
            <a:avLst/>
          </a:prstGeom>
        </p:spPr>
      </p:pic>
      <p:sp>
        <p:nvSpPr>
          <p:cNvPr id="35" name="椭圆 34"/>
          <p:cNvSpPr/>
          <p:nvPr/>
        </p:nvSpPr>
        <p:spPr>
          <a:xfrm>
            <a:off x="9053656" y="258696"/>
            <a:ext cx="3240316" cy="3240316"/>
          </a:xfrm>
          <a:prstGeom prst="ellipse">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6" name="椭圆 35"/>
          <p:cNvSpPr/>
          <p:nvPr/>
        </p:nvSpPr>
        <p:spPr>
          <a:xfrm>
            <a:off x="7009746" y="1878854"/>
            <a:ext cx="2438398" cy="2438398"/>
          </a:xfrm>
          <a:prstGeom prst="ellipse">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7" name="椭圆 36"/>
          <p:cNvSpPr/>
          <p:nvPr/>
        </p:nvSpPr>
        <p:spPr>
          <a:xfrm>
            <a:off x="8444251" y="4342718"/>
            <a:ext cx="1370461" cy="1370461"/>
          </a:xfrm>
          <a:prstGeom prst="ellipse">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0" name="文本框 39"/>
          <p:cNvSpPr txBox="1"/>
          <p:nvPr/>
        </p:nvSpPr>
        <p:spPr>
          <a:xfrm>
            <a:off x="9700273" y="1020444"/>
            <a:ext cx="1947081" cy="1477328"/>
          </a:xfrm>
          <a:prstGeom prst="rect">
            <a:avLst/>
          </a:prstGeom>
          <a:noFill/>
        </p:spPr>
        <p:txBody>
          <a:bodyPr wrap="square" rtlCol="0">
            <a:spAutoFit/>
          </a:bodyPr>
          <a:lstStyle/>
          <a:p>
            <a:r>
              <a:rPr lang="en-US" altLang="zh-CN" sz="6600" dirty="0">
                <a:solidFill>
                  <a:srgbClr val="AE5A2C"/>
                </a:solidFill>
                <a:latin typeface="Roboto Th" pitchFamily="2" charset="0"/>
                <a:ea typeface="Roboto Th" pitchFamily="2" charset="0"/>
              </a:rPr>
              <a:t>50%</a:t>
            </a:r>
          </a:p>
          <a:p>
            <a:r>
              <a:rPr lang="zh-CN" altLang="en-US" sz="2400" dirty="0">
                <a:solidFill>
                  <a:schemeClr val="bg2"/>
                </a:solidFill>
                <a:latin typeface="Roboto Th" pitchFamily="2" charset="0"/>
              </a:rPr>
              <a:t>  程序算法</a:t>
            </a:r>
          </a:p>
        </p:txBody>
      </p:sp>
      <p:sp>
        <p:nvSpPr>
          <p:cNvPr id="38" name="椭圆 37"/>
          <p:cNvSpPr/>
          <p:nvPr/>
        </p:nvSpPr>
        <p:spPr>
          <a:xfrm>
            <a:off x="6224588" y="5783945"/>
            <a:ext cx="667655" cy="667655"/>
          </a:xfrm>
          <a:prstGeom prst="ellipse">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6" name="文本框 45"/>
          <p:cNvSpPr txBox="1"/>
          <p:nvPr/>
        </p:nvSpPr>
        <p:spPr>
          <a:xfrm>
            <a:off x="8341044" y="4550894"/>
            <a:ext cx="1576873" cy="954107"/>
          </a:xfrm>
          <a:prstGeom prst="rect">
            <a:avLst/>
          </a:prstGeom>
          <a:noFill/>
        </p:spPr>
        <p:txBody>
          <a:bodyPr wrap="square" rtlCol="0">
            <a:spAutoFit/>
          </a:bodyPr>
          <a:lstStyle/>
          <a:p>
            <a:r>
              <a:rPr lang="en-US" altLang="zh-CN" sz="3200" dirty="0">
                <a:solidFill>
                  <a:srgbClr val="AE5A2C"/>
                </a:solidFill>
                <a:latin typeface="Roboto Th" pitchFamily="2" charset="0"/>
                <a:ea typeface="Roboto Th" pitchFamily="2" charset="0"/>
              </a:rPr>
              <a:t>  20%</a:t>
            </a:r>
          </a:p>
          <a:p>
            <a:r>
              <a:rPr lang="zh-CN" altLang="en-US" sz="2400" dirty="0">
                <a:solidFill>
                  <a:schemeClr val="bg2"/>
                </a:solidFill>
                <a:latin typeface="Roboto Th" pitchFamily="2" charset="0"/>
              </a:rPr>
              <a:t> 交互体验</a:t>
            </a:r>
          </a:p>
        </p:txBody>
      </p:sp>
      <p:sp>
        <p:nvSpPr>
          <p:cNvPr id="51" name="文本框 50"/>
          <p:cNvSpPr txBox="1"/>
          <p:nvPr/>
        </p:nvSpPr>
        <p:spPr>
          <a:xfrm>
            <a:off x="7548704" y="2432690"/>
            <a:ext cx="1447842" cy="1138773"/>
          </a:xfrm>
          <a:prstGeom prst="rect">
            <a:avLst/>
          </a:prstGeom>
          <a:noFill/>
        </p:spPr>
        <p:txBody>
          <a:bodyPr wrap="square" rtlCol="0">
            <a:spAutoFit/>
          </a:bodyPr>
          <a:lstStyle/>
          <a:p>
            <a:r>
              <a:rPr lang="en-US" altLang="zh-CN" sz="4400" dirty="0">
                <a:solidFill>
                  <a:srgbClr val="AE5A2C"/>
                </a:solidFill>
                <a:latin typeface="Roboto Th" pitchFamily="2" charset="0"/>
                <a:ea typeface="Roboto Th" pitchFamily="2" charset="0"/>
              </a:rPr>
              <a:t>30%</a:t>
            </a:r>
          </a:p>
          <a:p>
            <a:r>
              <a:rPr lang="zh-CN" altLang="en-US" sz="2400" dirty="0">
                <a:solidFill>
                  <a:schemeClr val="bg2"/>
                </a:solidFill>
                <a:latin typeface="Roboto Th" pitchFamily="2" charset="0"/>
              </a:rPr>
              <a:t>程序结构</a:t>
            </a:r>
          </a:p>
        </p:txBody>
      </p:sp>
    </p:spTree>
    <p:extLst>
      <p:ext uri="{BB962C8B-B14F-4D97-AF65-F5344CB8AC3E}">
        <p14:creationId xmlns:p14="http://schemas.microsoft.com/office/powerpoint/2010/main" val="1393729053"/>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7" name="文本框 56"/>
          <p:cNvSpPr txBox="1"/>
          <p:nvPr/>
        </p:nvSpPr>
        <p:spPr>
          <a:xfrm>
            <a:off x="4355840" y="2705725"/>
            <a:ext cx="3480319" cy="1446550"/>
          </a:xfrm>
          <a:prstGeom prst="rect">
            <a:avLst/>
          </a:prstGeom>
          <a:noFill/>
        </p:spPr>
        <p:txBody>
          <a:bodyPr wrap="square" rtlCol="0">
            <a:spAutoFit/>
          </a:bodyPr>
          <a:lstStyle/>
          <a:p>
            <a:r>
              <a:rPr lang="zh-CN" altLang="en-US" sz="4400" b="1" dirty="0">
                <a:solidFill>
                  <a:schemeClr val="bg2"/>
                </a:solidFill>
                <a:latin typeface="Roboto Th" pitchFamily="2" charset="0"/>
              </a:rPr>
              <a:t>    程序结构（</a:t>
            </a:r>
            <a:r>
              <a:rPr lang="en-US" altLang="zh-CN" sz="4400" b="1" dirty="0">
                <a:solidFill>
                  <a:schemeClr val="bg2"/>
                </a:solidFill>
                <a:latin typeface="Roboto Th" pitchFamily="2" charset="0"/>
              </a:rPr>
              <a:t>MVC</a:t>
            </a:r>
            <a:r>
              <a:rPr lang="zh-CN" altLang="en-US" sz="4400" b="1" dirty="0">
                <a:solidFill>
                  <a:schemeClr val="bg2"/>
                </a:solidFill>
                <a:latin typeface="Roboto Th" pitchFamily="2" charset="0"/>
              </a:rPr>
              <a:t>框架）</a:t>
            </a:r>
          </a:p>
        </p:txBody>
      </p:sp>
    </p:spTree>
    <p:extLst>
      <p:ext uri="{BB962C8B-B14F-4D97-AF65-F5344CB8AC3E}">
        <p14:creationId xmlns:p14="http://schemas.microsoft.com/office/powerpoint/2010/main" val="3241326557"/>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6" name="矩形 15">
            <a:extLst>
              <a:ext uri="{FF2B5EF4-FFF2-40B4-BE49-F238E27FC236}">
                <a16:creationId xmlns:a16="http://schemas.microsoft.com/office/drawing/2014/main" id="{3BBE7C59-8142-4096-BF27-7FEB5FE19FAD}"/>
              </a:ext>
            </a:extLst>
          </p:cNvPr>
          <p:cNvSpPr/>
          <p:nvPr/>
        </p:nvSpPr>
        <p:spPr>
          <a:xfrm>
            <a:off x="7346869" y="348945"/>
            <a:ext cx="3246487" cy="1696127"/>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3200" dirty="0"/>
              <a:t>Model</a:t>
            </a:r>
            <a:r>
              <a:rPr lang="zh-CN" altLang="en-US" sz="3200" dirty="0"/>
              <a:t>：</a:t>
            </a:r>
            <a:endParaRPr lang="en-US" altLang="zh-CN" sz="3200" dirty="0"/>
          </a:p>
          <a:p>
            <a:pPr lvl="0" algn="ctr"/>
            <a:r>
              <a:rPr lang="en-US" altLang="zh-CN" sz="2000" dirty="0" err="1"/>
              <a:t>QBuff</a:t>
            </a:r>
            <a:r>
              <a:rPr lang="zh-CN" altLang="zh-CN" sz="2000" dirty="0"/>
              <a:t>类</a:t>
            </a:r>
            <a:r>
              <a:rPr lang="zh-CN" altLang="en-US" sz="2000" dirty="0"/>
              <a:t>，</a:t>
            </a:r>
            <a:r>
              <a:rPr lang="en-US" altLang="zh-CN" sz="2000" dirty="0" err="1"/>
              <a:t>QStone</a:t>
            </a:r>
            <a:r>
              <a:rPr lang="zh-CN" altLang="zh-CN" sz="2000" dirty="0"/>
              <a:t>类</a:t>
            </a:r>
            <a:r>
              <a:rPr lang="zh-CN" altLang="en-US" sz="2000" dirty="0"/>
              <a:t>，</a:t>
            </a:r>
            <a:r>
              <a:rPr lang="en-US" altLang="zh-CN" sz="2000" dirty="0" err="1"/>
              <a:t>QMeteor</a:t>
            </a:r>
            <a:r>
              <a:rPr lang="zh-CN" altLang="zh-CN" sz="2000" dirty="0"/>
              <a:t>类</a:t>
            </a:r>
            <a:r>
              <a:rPr lang="zh-CN" altLang="en-US" sz="2000" dirty="0"/>
              <a:t>，</a:t>
            </a:r>
            <a:r>
              <a:rPr lang="en-US" altLang="zh-CN" sz="2000" dirty="0" err="1"/>
              <a:t>QFairy</a:t>
            </a:r>
            <a:r>
              <a:rPr lang="zh-CN" altLang="zh-CN" sz="2000" dirty="0"/>
              <a:t>类</a:t>
            </a:r>
            <a:endParaRPr kumimoji="0" lang="zh-CN" altLang="en-US" sz="2000" b="0" i="0" u="none" strike="noStrike" kern="1200" cap="none" spc="0" normalizeH="0" baseline="0" noProof="0" dirty="0">
              <a:ln>
                <a:noFill/>
              </a:ln>
              <a:solidFill>
                <a:prstClr val="white"/>
              </a:solidFill>
              <a:effectLst/>
              <a:uLnTx/>
              <a:uFillTx/>
              <a:latin typeface="+mj-ea"/>
              <a:ea typeface="+mj-ea"/>
              <a:cs typeface="+mn-cs"/>
            </a:endParaRPr>
          </a:p>
        </p:txBody>
      </p:sp>
      <p:sp>
        <p:nvSpPr>
          <p:cNvPr id="19" name="矩形 18">
            <a:extLst>
              <a:ext uri="{FF2B5EF4-FFF2-40B4-BE49-F238E27FC236}">
                <a16:creationId xmlns:a16="http://schemas.microsoft.com/office/drawing/2014/main" id="{15CFA535-A09C-45F1-A495-6FFB98848B1D}"/>
              </a:ext>
            </a:extLst>
          </p:cNvPr>
          <p:cNvSpPr/>
          <p:nvPr/>
        </p:nvSpPr>
        <p:spPr>
          <a:xfrm>
            <a:off x="7346870" y="2580936"/>
            <a:ext cx="3246486" cy="1696127"/>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3200" dirty="0"/>
              <a:t>View</a:t>
            </a:r>
            <a:r>
              <a:rPr lang="zh-CN" altLang="en-US" sz="3200" dirty="0"/>
              <a:t>：</a:t>
            </a:r>
            <a:endParaRPr lang="en-US" altLang="zh-CN" sz="3200" dirty="0"/>
          </a:p>
          <a:p>
            <a:pPr lvl="0" algn="ctr"/>
            <a:r>
              <a:rPr lang="en-US" altLang="zh-CN" dirty="0"/>
              <a:t> </a:t>
            </a:r>
            <a:r>
              <a:rPr lang="en-US" altLang="zh-CN" sz="2400" dirty="0" err="1"/>
              <a:t>MainWindow</a:t>
            </a:r>
            <a:r>
              <a:rPr lang="zh-CN" altLang="zh-CN" sz="2400" dirty="0"/>
              <a:t>类</a:t>
            </a:r>
            <a:endParaRPr kumimoji="0" lang="zh-CN" altLang="en-US" sz="24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
        <p:nvSpPr>
          <p:cNvPr id="20" name="矩形 19">
            <a:extLst>
              <a:ext uri="{FF2B5EF4-FFF2-40B4-BE49-F238E27FC236}">
                <a16:creationId xmlns:a16="http://schemas.microsoft.com/office/drawing/2014/main" id="{94A7066A-1B78-41BA-B4F6-C2DBF9D06D0A}"/>
              </a:ext>
            </a:extLst>
          </p:cNvPr>
          <p:cNvSpPr/>
          <p:nvPr/>
        </p:nvSpPr>
        <p:spPr>
          <a:xfrm>
            <a:off x="7409072" y="4812929"/>
            <a:ext cx="3246486" cy="1696126"/>
          </a:xfrm>
          <a:prstGeom prst="rect">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3200" dirty="0"/>
              <a:t>Controller</a:t>
            </a:r>
            <a:r>
              <a:rPr lang="zh-CN" altLang="en-US" sz="3200" dirty="0"/>
              <a:t>：</a:t>
            </a:r>
            <a:r>
              <a:rPr lang="en-US" altLang="zh-CN" sz="2000" dirty="0"/>
              <a:t> </a:t>
            </a:r>
            <a:r>
              <a:rPr lang="en-US" altLang="zh-CN" sz="2400" dirty="0" err="1"/>
              <a:t>QGameElement</a:t>
            </a:r>
            <a:r>
              <a:rPr lang="zh-CN" altLang="zh-CN" sz="2400" dirty="0"/>
              <a:t>类</a:t>
            </a:r>
            <a:endParaRPr kumimoji="0" lang="zh-CN" altLang="en-US" sz="24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
        <p:nvSpPr>
          <p:cNvPr id="22" name="椭圆 21">
            <a:extLst>
              <a:ext uri="{FF2B5EF4-FFF2-40B4-BE49-F238E27FC236}">
                <a16:creationId xmlns:a16="http://schemas.microsoft.com/office/drawing/2014/main" id="{2B673104-A3C0-47DA-B5F4-03CC7508C24F}"/>
              </a:ext>
            </a:extLst>
          </p:cNvPr>
          <p:cNvSpPr/>
          <p:nvPr/>
        </p:nvSpPr>
        <p:spPr>
          <a:xfrm>
            <a:off x="2475865" y="2233251"/>
            <a:ext cx="2395141" cy="2391495"/>
          </a:xfrm>
          <a:prstGeom prst="ellipse">
            <a:avLst/>
          </a:pr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altLang="zh-CN" sz="2800" b="1" dirty="0">
                <a:solidFill>
                  <a:schemeClr val="bg2"/>
                </a:solidFill>
                <a:latin typeface="Roboto Th" pitchFamily="2" charset="0"/>
              </a:rPr>
              <a:t>MVC</a:t>
            </a:r>
            <a:r>
              <a:rPr lang="zh-CN" altLang="en-US" sz="2800" dirty="0">
                <a:latin typeface="+mj-ea"/>
              </a:rPr>
              <a:t>框架</a:t>
            </a:r>
            <a:endParaRPr lang="zh-CN" altLang="en-US" sz="2800" spc="130" dirty="0">
              <a:solidFill>
                <a:schemeClr val="bg1"/>
              </a:solidFill>
              <a:latin typeface="Kozuka Gothic Pr6N EL" panose="020B0200000000000000" pitchFamily="34" charset="-128"/>
              <a:ea typeface="Kozuka Gothic Pr6N EL" panose="020B0200000000000000" pitchFamily="34" charset="-128"/>
            </a:endParaRPr>
          </a:p>
        </p:txBody>
      </p:sp>
    </p:spTree>
    <p:extLst>
      <p:ext uri="{BB962C8B-B14F-4D97-AF65-F5344CB8AC3E}">
        <p14:creationId xmlns:p14="http://schemas.microsoft.com/office/powerpoint/2010/main" val="17630179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7" name="图片 6">
            <a:extLst>
              <a:ext uri="{FF2B5EF4-FFF2-40B4-BE49-F238E27FC236}">
                <a16:creationId xmlns:a16="http://schemas.microsoft.com/office/drawing/2014/main" id="{53D0A262-72B9-480D-AB7C-1385A5D14AAA}"/>
              </a:ext>
            </a:extLst>
          </p:cNvPr>
          <p:cNvPicPr/>
          <p:nvPr/>
        </p:nvPicPr>
        <p:blipFill>
          <a:blip r:embed="rId3">
            <a:extLst>
              <a:ext uri="{28A0092B-C50C-407E-A947-70E740481C1C}">
                <a14:useLocalDpi xmlns:a14="http://schemas.microsoft.com/office/drawing/2010/main" val="0"/>
              </a:ext>
            </a:extLst>
          </a:blip>
          <a:stretch>
            <a:fillRect/>
          </a:stretch>
        </p:blipFill>
        <p:spPr>
          <a:xfrm>
            <a:off x="6096000" y="37321"/>
            <a:ext cx="6083598" cy="678335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文本框 8">
            <a:extLst>
              <a:ext uri="{FF2B5EF4-FFF2-40B4-BE49-F238E27FC236}">
                <a16:creationId xmlns:a16="http://schemas.microsoft.com/office/drawing/2014/main" id="{2BDCA54F-D101-4E9A-BD60-5E5E3B7116AC}"/>
              </a:ext>
            </a:extLst>
          </p:cNvPr>
          <p:cNvSpPr txBox="1"/>
          <p:nvPr/>
        </p:nvSpPr>
        <p:spPr>
          <a:xfrm>
            <a:off x="1099458" y="3044279"/>
            <a:ext cx="3052666" cy="769441"/>
          </a:xfrm>
          <a:prstGeom prst="rect">
            <a:avLst/>
          </a:prstGeom>
          <a:noFill/>
        </p:spPr>
        <p:txBody>
          <a:bodyPr wrap="square" rtlCol="0">
            <a:spAutoFit/>
          </a:bodyPr>
          <a:lstStyle/>
          <a:p>
            <a:r>
              <a:rPr lang="zh-CN" altLang="en-US" sz="4400" b="1" dirty="0">
                <a:solidFill>
                  <a:schemeClr val="bg2"/>
                </a:solidFill>
                <a:latin typeface="Roboto Th" pitchFamily="2" charset="0"/>
              </a:rPr>
              <a:t>程序流程图</a:t>
            </a:r>
          </a:p>
        </p:txBody>
      </p:sp>
    </p:spTree>
    <p:extLst>
      <p:ext uri="{BB962C8B-B14F-4D97-AF65-F5344CB8AC3E}">
        <p14:creationId xmlns:p14="http://schemas.microsoft.com/office/powerpoint/2010/main" val="36590998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087" name="文本框 1086"/>
          <p:cNvSpPr txBox="1"/>
          <p:nvPr/>
        </p:nvSpPr>
        <p:spPr>
          <a:xfrm>
            <a:off x="2125565" y="2659559"/>
            <a:ext cx="7940869" cy="769441"/>
          </a:xfrm>
          <a:prstGeom prst="rect">
            <a:avLst/>
          </a:prstGeom>
          <a:noFill/>
        </p:spPr>
        <p:txBody>
          <a:bodyPr wrap="square" rtlCol="0">
            <a:spAutoFit/>
          </a:bodyPr>
          <a:lstStyle/>
          <a:p>
            <a:pPr algn="ctr"/>
            <a:r>
              <a:rPr lang="zh-CN" altLang="en-US" sz="4400" b="1" dirty="0">
                <a:solidFill>
                  <a:schemeClr val="bg2"/>
                </a:solidFill>
                <a:latin typeface="Roboto Th" pitchFamily="2" charset="0"/>
              </a:rPr>
              <a:t>程序算法</a:t>
            </a:r>
            <a:endParaRPr lang="zh-CN" altLang="en-US" sz="4400" spc="300" dirty="0">
              <a:solidFill>
                <a:schemeClr val="bg1"/>
              </a:solidFill>
              <a:latin typeface="Roboto Th" pitchFamily="2" charset="0"/>
              <a:ea typeface="方正幼线简体" panose="03000509000000000000" pitchFamily="65" charset="-122"/>
            </a:endParaRPr>
          </a:p>
        </p:txBody>
      </p:sp>
    </p:spTree>
    <p:extLst>
      <p:ext uri="{BB962C8B-B14F-4D97-AF65-F5344CB8AC3E}">
        <p14:creationId xmlns:p14="http://schemas.microsoft.com/office/powerpoint/2010/main" val="1336484044"/>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theme/theme1.xml><?xml version="1.0" encoding="utf-8"?>
<a:theme xmlns:a="http://schemas.openxmlformats.org/drawingml/2006/main" name="第一PPT，www.1ppt.com">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801</TotalTime>
  <Words>506</Words>
  <Application>Microsoft Office PowerPoint</Application>
  <PresentationFormat>宽屏</PresentationFormat>
  <Paragraphs>41</Paragraphs>
  <Slides>15</Slides>
  <Notes>0</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15</vt:i4>
      </vt:variant>
    </vt:vector>
  </HeadingPairs>
  <TitlesOfParts>
    <vt:vector size="24" baseType="lpstr">
      <vt:lpstr>Kozuka Gothic Pr6N EL</vt:lpstr>
      <vt:lpstr>Roboto Th</vt:lpstr>
      <vt:lpstr>方正幼线简体</vt:lpstr>
      <vt:lpstr>华文琥珀</vt:lpstr>
      <vt:lpstr>宋体</vt:lpstr>
      <vt:lpstr>Arial</vt:lpstr>
      <vt:lpstr>Calibri</vt:lpstr>
      <vt:lpstr>Calibri Light</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唯美光晕</dc:title>
  <dc:creator>Administrator</dc:creator>
  <cp:lastModifiedBy>吴 清宇</cp:lastModifiedBy>
  <cp:revision>65</cp:revision>
  <dcterms:created xsi:type="dcterms:W3CDTF">2015-06-07T09:48:16Z</dcterms:created>
  <dcterms:modified xsi:type="dcterms:W3CDTF">2018-07-24T17:02:27Z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2052-8.1.0.2424</vt:lpwstr>
  </property>
</Properties>
</file>